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handoutMasterIdLst>
    <p:handoutMasterId r:id="rId10"/>
  </p:handoutMasterIdLst>
  <p:sldIdLst>
    <p:sldId id="399" r:id="rId3"/>
    <p:sldId id="397" r:id="rId4"/>
    <p:sldId id="403" r:id="rId5"/>
    <p:sldId id="400" r:id="rId6"/>
    <p:sldId id="406" r:id="rId7"/>
    <p:sldId id="402" r:id="rId8"/>
  </p:sldIdLst>
  <p:sldSz cx="7559675" cy="10691495"/>
  <p:notesSz cx="6858000" cy="9144000"/>
  <p:embeddedFontLst>
    <p:embeddedFont>
      <p:font typeface="微软雅黑" panose="020B0503020204020204" charset="-122"/>
      <p:regular r:id="rId14"/>
    </p:embeddedFont>
    <p:embeddedFont>
      <p:font typeface="Calibri" panose="020F0502020204030204" charset="0"/>
      <p:regular r:id="rId15"/>
      <p:bold r:id="rId16"/>
      <p:italic r:id="rId17"/>
      <p:boldItalic r:id="rId18"/>
    </p:embeddedFont>
  </p:embeddedFontLst>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8" userDrawn="1">
          <p15:clr>
            <a:srgbClr val="A4A3A4"/>
          </p15:clr>
        </p15:guide>
        <p15:guide id="2" pos="24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FF33"/>
    <a:srgbClr val="00CCFF"/>
    <a:srgbClr val="469DAF"/>
    <a:srgbClr val="E5F7FC"/>
    <a:srgbClr val="37BECC"/>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5" d="100"/>
          <a:sy n="75" d="100"/>
        </p:scale>
        <p:origin x="1962" y="66"/>
      </p:cViewPr>
      <p:guideLst>
        <p:guide orient="horz" pos="3208"/>
        <p:guide pos="242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79.xml"/><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4"/>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4"/>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337955" y="1143000"/>
            <a:ext cx="218209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4"/>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4"/>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743350" y="1425600"/>
            <a:ext cx="6076276" cy="4007395"/>
          </a:xfrm>
        </p:spPr>
        <p:txBody>
          <a:bodyPr lIns="90000" tIns="46800" rIns="90000" bIns="46800" anchor="b" anchorCtr="0">
            <a:normAutofit/>
          </a:bodyPr>
          <a:lstStyle>
            <a:lvl1pPr algn="ctr">
              <a:defRPr sz="496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743350" y="5550860"/>
            <a:ext cx="6076276" cy="2295553"/>
          </a:xfrm>
        </p:spPr>
        <p:txBody>
          <a:bodyPr lIns="90000" tIns="46800" rIns="90000" bIns="46800">
            <a:normAutofit/>
          </a:bodyPr>
          <a:lstStyle>
            <a:lvl1pPr marL="0" indent="0" algn="ctr">
              <a:lnSpc>
                <a:spcPct val="110000"/>
              </a:lnSpc>
              <a:buNone/>
              <a:defRPr sz="1985" spc="200"/>
            </a:lvl1pPr>
            <a:lvl2pPr marL="377825" indent="0" algn="ctr">
              <a:buNone/>
              <a:defRPr sz="1655"/>
            </a:lvl2pPr>
            <a:lvl3pPr marL="756285" indent="0" algn="ctr">
              <a:buNone/>
              <a:defRPr sz="1490"/>
            </a:lvl3pPr>
            <a:lvl4pPr marL="1134110" indent="0" algn="ctr">
              <a:buNone/>
              <a:defRPr sz="1325"/>
            </a:lvl4pPr>
            <a:lvl5pPr marL="1511935" indent="0" algn="ctr">
              <a:buNone/>
              <a:defRPr sz="1325"/>
            </a:lvl5pPr>
            <a:lvl6pPr marL="1889760" indent="0" algn="ctr">
              <a:buNone/>
              <a:defRPr sz="1325"/>
            </a:lvl6pPr>
            <a:lvl7pPr marL="2268220" indent="0" algn="ctr">
              <a:buNone/>
              <a:defRPr sz="1325"/>
            </a:lvl7pPr>
            <a:lvl8pPr marL="2646045" indent="0" algn="ctr">
              <a:buNone/>
              <a:defRPr sz="1325"/>
            </a:lvl8pPr>
            <a:lvl9pPr marL="3023870" indent="0" algn="ctr">
              <a:buNone/>
              <a:defRPr sz="1325"/>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377256" y="1206709"/>
            <a:ext cx="6804000" cy="854798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743350" y="3872693"/>
            <a:ext cx="6076276" cy="1588365"/>
          </a:xfrm>
        </p:spPr>
        <p:txBody>
          <a:bodyPr vert="horz" lIns="90000" tIns="46800" rIns="90000" bIns="46800" rtlCol="0" anchor="t" anchorCtr="0">
            <a:normAutofit/>
          </a:bodyPr>
          <a:lstStyle>
            <a:lvl1pPr algn="ctr">
              <a:defRPr sz="496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743350" y="5550860"/>
            <a:ext cx="6076276" cy="735250"/>
          </a:xfrm>
        </p:spPr>
        <p:txBody>
          <a:bodyPr lIns="90000" tIns="46800" rIns="90000" bIns="46800">
            <a:normAutofit/>
          </a:bodyPr>
          <a:lstStyle>
            <a:lvl1pPr algn="ctr">
              <a:lnSpc>
                <a:spcPct val="110000"/>
              </a:lnSpc>
              <a:buNone/>
              <a:defRPr sz="1985"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77256" y="948529"/>
            <a:ext cx="6801768" cy="1100069"/>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377256" y="2323616"/>
            <a:ext cx="6801768" cy="7419855"/>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234453" y="5999868"/>
            <a:ext cx="4817268" cy="1195483"/>
          </a:xfrm>
        </p:spPr>
        <p:txBody>
          <a:bodyPr lIns="90000" tIns="46800" rIns="90000" bIns="46800" anchor="b" anchorCtr="0">
            <a:normAutofit/>
          </a:bodyPr>
          <a:lstStyle>
            <a:lvl1pPr>
              <a:defRPr sz="364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234453" y="7195351"/>
            <a:ext cx="4817268" cy="1352636"/>
          </a:xfrm>
        </p:spPr>
        <p:txBody>
          <a:bodyPr lIns="90000" tIns="46800" rIns="90000" bIns="46800">
            <a:normAutofit/>
          </a:bodyPr>
          <a:lstStyle>
            <a:lvl1pPr marL="0" indent="0">
              <a:buNone/>
              <a:defRPr sz="1490">
                <a:solidFill>
                  <a:schemeClr val="tx1">
                    <a:lumMod val="65000"/>
                    <a:lumOff val="35000"/>
                  </a:schemeClr>
                </a:solidFill>
              </a:defRPr>
            </a:lvl1pPr>
            <a:lvl2pPr marL="377825" indent="0">
              <a:buNone/>
              <a:defRPr sz="1325">
                <a:solidFill>
                  <a:schemeClr val="tx1">
                    <a:tint val="75000"/>
                  </a:schemeClr>
                </a:solidFill>
              </a:defRPr>
            </a:lvl2pPr>
            <a:lvl3pPr marL="756285" indent="0">
              <a:buNone/>
              <a:defRPr sz="1325">
                <a:solidFill>
                  <a:schemeClr val="tx1">
                    <a:tint val="75000"/>
                  </a:schemeClr>
                </a:solidFill>
              </a:defRPr>
            </a:lvl3pPr>
            <a:lvl4pPr marL="1134110" indent="0">
              <a:buNone/>
              <a:defRPr sz="1325">
                <a:solidFill>
                  <a:schemeClr val="tx1">
                    <a:tint val="75000"/>
                  </a:schemeClr>
                </a:solidFill>
              </a:defRPr>
            </a:lvl4pPr>
            <a:lvl5pPr marL="1511935" indent="0">
              <a:buNone/>
              <a:defRPr sz="1325">
                <a:solidFill>
                  <a:schemeClr val="tx1">
                    <a:tint val="75000"/>
                  </a:schemeClr>
                </a:solidFill>
              </a:defRPr>
            </a:lvl5pPr>
            <a:lvl6pPr marL="1889760" indent="0">
              <a:buNone/>
              <a:defRPr sz="1325">
                <a:solidFill>
                  <a:schemeClr val="tx1">
                    <a:tint val="75000"/>
                  </a:schemeClr>
                </a:solidFill>
              </a:defRPr>
            </a:lvl6pPr>
            <a:lvl7pPr marL="2268220" indent="0">
              <a:buNone/>
              <a:defRPr sz="1325">
                <a:solidFill>
                  <a:schemeClr val="tx1">
                    <a:tint val="75000"/>
                  </a:schemeClr>
                </a:solidFill>
              </a:defRPr>
            </a:lvl7pPr>
            <a:lvl8pPr marL="2646045" indent="0">
              <a:buNone/>
              <a:defRPr sz="1325">
                <a:solidFill>
                  <a:schemeClr val="tx1">
                    <a:tint val="75000"/>
                  </a:schemeClr>
                </a:solidFill>
              </a:defRPr>
            </a:lvl8pPr>
            <a:lvl9pPr marL="3023870" indent="0">
              <a:buNone/>
              <a:defRPr sz="1325">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77256" y="948529"/>
            <a:ext cx="6801768" cy="1100069"/>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377256" y="2340453"/>
            <a:ext cx="3210024" cy="7403017"/>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3975697" y="2340453"/>
            <a:ext cx="3210024" cy="7403017"/>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77256" y="948529"/>
            <a:ext cx="6801768" cy="1100069"/>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377256" y="2228202"/>
            <a:ext cx="3312709" cy="594935"/>
          </a:xfrm>
        </p:spPr>
        <p:txBody>
          <a:bodyPr lIns="101600" tIns="38100" rIns="76200" bIns="38100" anchor="t" anchorCtr="0">
            <a:normAutofit/>
          </a:bodyPr>
          <a:lstStyle>
            <a:lvl1pPr marL="0" indent="0">
              <a:lnSpc>
                <a:spcPct val="100000"/>
              </a:lnSpc>
              <a:buNone/>
              <a:defRPr sz="1655" b="1" spc="200">
                <a:solidFill>
                  <a:schemeClr val="tx1">
                    <a:lumMod val="75000"/>
                    <a:lumOff val="25000"/>
                  </a:schemeClr>
                </a:solidFill>
              </a:defRPr>
            </a:lvl1pPr>
            <a:lvl2pPr marL="377825" indent="0">
              <a:buNone/>
              <a:defRPr sz="1655" b="1"/>
            </a:lvl2pPr>
            <a:lvl3pPr marL="756285" indent="0">
              <a:buNone/>
              <a:defRPr sz="1490" b="1"/>
            </a:lvl3pPr>
            <a:lvl4pPr marL="1134110" indent="0">
              <a:buNone/>
              <a:defRPr sz="1325" b="1"/>
            </a:lvl4pPr>
            <a:lvl5pPr marL="1511935" indent="0">
              <a:buNone/>
              <a:defRPr sz="1325" b="1"/>
            </a:lvl5pPr>
            <a:lvl6pPr marL="1889760" indent="0">
              <a:buNone/>
              <a:defRPr sz="1325" b="1"/>
            </a:lvl6pPr>
            <a:lvl7pPr marL="2268220" indent="0">
              <a:buNone/>
              <a:defRPr sz="1325" b="1"/>
            </a:lvl7pPr>
            <a:lvl8pPr marL="2646045" indent="0">
              <a:buNone/>
              <a:defRPr sz="1325" b="1"/>
            </a:lvl8pPr>
            <a:lvl9pPr marL="3023870" indent="0">
              <a:buNone/>
              <a:defRPr sz="1325"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377256" y="2890488"/>
            <a:ext cx="3312709" cy="6852983"/>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3866656" y="2216554"/>
            <a:ext cx="3312709" cy="594935"/>
          </a:xfrm>
        </p:spPr>
        <p:txBody>
          <a:bodyPr vert="horz" lIns="101600" tIns="38100" rIns="76200" bIns="38100" rtlCol="0" anchor="t" anchorCtr="0">
            <a:normAutofit/>
          </a:bodyPr>
          <a:lstStyle>
            <a:lvl1pPr marL="0" indent="0">
              <a:lnSpc>
                <a:spcPct val="100000"/>
              </a:lnSpc>
              <a:buNone/>
              <a:defRPr sz="1655" b="1" spc="200">
                <a:solidFill>
                  <a:schemeClr val="tx1">
                    <a:lumMod val="75000"/>
                    <a:lumOff val="25000"/>
                  </a:schemeClr>
                </a:solidFill>
              </a:defRPr>
            </a:lvl1pPr>
            <a:lvl2pPr marL="377825" indent="0">
              <a:buNone/>
              <a:defRPr sz="1655" b="1"/>
            </a:lvl2pPr>
            <a:lvl3pPr marL="756285" indent="0">
              <a:buNone/>
              <a:defRPr sz="1490" b="1"/>
            </a:lvl3pPr>
            <a:lvl4pPr marL="1134110" indent="0">
              <a:buNone/>
              <a:defRPr sz="1325" b="1"/>
            </a:lvl4pPr>
            <a:lvl5pPr marL="1511935" indent="0">
              <a:buNone/>
              <a:defRPr sz="1325" b="1"/>
            </a:lvl5pPr>
            <a:lvl6pPr marL="1889760" indent="0">
              <a:buNone/>
              <a:defRPr sz="1325" b="1"/>
            </a:lvl6pPr>
            <a:lvl7pPr marL="2268220" indent="0">
              <a:buNone/>
              <a:defRPr sz="1325" b="1"/>
            </a:lvl7pPr>
            <a:lvl8pPr marL="2646045" indent="0">
              <a:buNone/>
              <a:defRPr sz="1325" b="1"/>
            </a:lvl8pPr>
            <a:lvl9pPr marL="3023870" indent="0">
              <a:buNone/>
              <a:defRPr sz="1325"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3866656" y="2890488"/>
            <a:ext cx="3312709" cy="6852983"/>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377256" y="948529"/>
            <a:ext cx="6801768" cy="1100069"/>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377256" y="2424642"/>
            <a:ext cx="3244920" cy="7184126"/>
          </a:xfrm>
        </p:spPr>
        <p:txBody>
          <a:bodyPr vert="horz" lIns="90000" tIns="46800" rIns="90000" bIns="46800" rtlCol="0">
            <a:normAutofit/>
          </a:bodyPr>
          <a:lstStyle>
            <a:lvl1pPr>
              <a:buNone/>
              <a:defRPr sz="1325"/>
            </a:lvl1pPr>
          </a:lstStyle>
          <a:p>
            <a:pPr lvl="0"/>
            <a:endParaRPr lang="zh-CN" altLang="en-US"/>
          </a:p>
        </p:txBody>
      </p:sp>
      <p:sp>
        <p:nvSpPr>
          <p:cNvPr id="4" name="文本占位符 3"/>
          <p:cNvSpPr>
            <a:spLocks noGrp="1"/>
          </p:cNvSpPr>
          <p:nvPr>
            <p:ph type="body" sz="half" idx="2"/>
            <p:custDataLst>
              <p:tags r:id="rId3"/>
            </p:custDataLst>
          </p:nvPr>
        </p:nvSpPr>
        <p:spPr>
          <a:xfrm>
            <a:off x="3937748" y="2424642"/>
            <a:ext cx="3241276" cy="7184126"/>
          </a:xfrm>
        </p:spPr>
        <p:txBody>
          <a:bodyPr vert="horz" lIns="90000" tIns="46800" rIns="90000" bIns="46800" rtlCol="0">
            <a:normAutofit/>
          </a:bodyPr>
          <a:lstStyle>
            <a:lvl1pPr>
              <a:buNone/>
              <a:defRPr sz="1325"/>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6346382" y="1425600"/>
            <a:ext cx="647362" cy="7840800"/>
          </a:xfrm>
        </p:spPr>
        <p:txBody>
          <a:bodyPr vert="eaVert" lIns="90000" tIns="46800" rIns="90000" bIns="46800" rtlCol="0" anchor="ctr" anchorCtr="0">
            <a:normAutofit/>
          </a:bodyPr>
          <a:lstStyle>
            <a:lvl1pPr>
              <a:buNone/>
              <a:defRPr sz="2315"/>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567000" y="1425600"/>
            <a:ext cx="5685626" cy="7840800"/>
          </a:xfrm>
        </p:spPr>
        <p:txBody>
          <a:bodyPr vert="eaVert" lIns="46800" tIns="46800" rIns="46800" bIns="46800"/>
          <a:lstStyle>
            <a:lvl1pPr marL="189230" indent="-189230">
              <a:spcAft>
                <a:spcPts val="1000"/>
              </a:spcAft>
              <a:defRPr spc="300"/>
            </a:lvl1pPr>
            <a:lvl2pPr marL="567055" indent="-189230">
              <a:defRPr spc="300"/>
            </a:lvl2pPr>
            <a:lvl3pPr marL="944880" indent="-189230">
              <a:defRPr spc="300"/>
            </a:lvl3pPr>
            <a:lvl4pPr marL="1322705" indent="-189230">
              <a:defRPr spc="300"/>
            </a:lvl4pPr>
            <a:lvl5pPr marL="1701165" indent="-18923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377256" y="948529"/>
            <a:ext cx="6801768" cy="1100069"/>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377256" y="2323616"/>
            <a:ext cx="6801768" cy="7419855"/>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379488" y="9844498"/>
            <a:ext cx="1674213" cy="493909"/>
          </a:xfrm>
          <a:prstGeom prst="rect">
            <a:avLst/>
          </a:prstGeom>
        </p:spPr>
        <p:txBody>
          <a:bodyPr vert="horz" lIns="91440" tIns="45720" rIns="91440" bIns="45720" rtlCol="0" anchor="ctr">
            <a:normAutofit/>
          </a:bodyPr>
          <a:lstStyle>
            <a:lvl1pPr algn="l">
              <a:defRPr sz="825"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2552244" y="9844498"/>
            <a:ext cx="2455512" cy="493909"/>
          </a:xfrm>
          <a:prstGeom prst="rect">
            <a:avLst/>
          </a:prstGeom>
        </p:spPr>
        <p:txBody>
          <a:bodyPr vert="horz" lIns="91440" tIns="45720" rIns="91440" bIns="45720" rtlCol="0" anchor="ctr">
            <a:normAutofit/>
          </a:bodyPr>
          <a:lstStyle>
            <a:lvl1pPr algn="ctr">
              <a:defRPr sz="825"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5504811" y="9844498"/>
            <a:ext cx="1674213" cy="493909"/>
          </a:xfrm>
          <a:prstGeom prst="rect">
            <a:avLst/>
          </a:prstGeom>
        </p:spPr>
        <p:txBody>
          <a:bodyPr vert="horz" lIns="91440" tIns="45720" rIns="91440" bIns="45720" rtlCol="0" anchor="ctr">
            <a:normAutofit/>
          </a:bodyPr>
          <a:lstStyle>
            <a:lvl1pPr algn="r">
              <a:defRPr sz="825"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56285" rtl="0" eaLnBrk="1" fontAlgn="auto" latinLnBrk="0" hangingPunct="1">
        <a:lnSpc>
          <a:spcPct val="100000"/>
        </a:lnSpc>
        <a:spcBef>
          <a:spcPct val="0"/>
        </a:spcBef>
        <a:buNone/>
        <a:defRPr sz="2975" b="1" u="none" strike="noStrike" kern="1200" cap="none" spc="300" normalizeH="0" baseline="0">
          <a:solidFill>
            <a:schemeClr val="tx1">
              <a:lumMod val="85000"/>
              <a:lumOff val="15000"/>
            </a:schemeClr>
          </a:solidFill>
          <a:uFillTx/>
          <a:latin typeface="+mj-lt"/>
          <a:ea typeface="+mj-ea"/>
          <a:cs typeface="+mj-cs"/>
        </a:defRPr>
      </a:lvl1pPr>
    </p:titleStyle>
    <p:bodyStyle>
      <a:lvl1pPr marL="189230" indent="-189230" algn="l" defTabSz="756285" rtl="0" eaLnBrk="1" fontAlgn="auto" latinLnBrk="0" hangingPunct="1">
        <a:lnSpc>
          <a:spcPct val="130000"/>
        </a:lnSpc>
        <a:spcBef>
          <a:spcPts val="0"/>
        </a:spcBef>
        <a:spcAft>
          <a:spcPts val="1000"/>
        </a:spcAft>
        <a:buFont typeface="Arial" panose="020B0604020202020204" pitchFamily="34" charset="0"/>
        <a:buChar char="●"/>
        <a:defRPr sz="1490" u="none" strike="noStrike" kern="1200" cap="none" spc="150" normalizeH="0" baseline="0">
          <a:solidFill>
            <a:schemeClr val="tx1">
              <a:lumMod val="65000"/>
              <a:lumOff val="35000"/>
            </a:schemeClr>
          </a:solidFill>
          <a:uFillTx/>
          <a:latin typeface="+mn-lt"/>
          <a:ea typeface="+mn-ea"/>
          <a:cs typeface="+mn-cs"/>
        </a:defRPr>
      </a:lvl1pPr>
      <a:lvl2pPr marL="567055" indent="-189230" algn="l" defTabSz="756285" rtl="0" eaLnBrk="1" fontAlgn="auto" latinLnBrk="0" hangingPunct="1">
        <a:lnSpc>
          <a:spcPct val="120000"/>
        </a:lnSpc>
        <a:spcBef>
          <a:spcPts val="0"/>
        </a:spcBef>
        <a:spcAft>
          <a:spcPts val="600"/>
        </a:spcAft>
        <a:buFont typeface="Arial" panose="020B0604020202020204" pitchFamily="34" charset="0"/>
        <a:buChar char="●"/>
        <a:tabLst>
          <a:tab pos="1330960" algn="l"/>
          <a:tab pos="1330960" algn="l"/>
          <a:tab pos="1330960" algn="l"/>
          <a:tab pos="1330960" algn="l"/>
        </a:tabLst>
        <a:defRPr sz="1325" u="none" strike="noStrike" kern="1200" cap="none" spc="150" normalizeH="0" baseline="0">
          <a:solidFill>
            <a:schemeClr val="tx1">
              <a:lumMod val="65000"/>
              <a:lumOff val="35000"/>
            </a:schemeClr>
          </a:solidFill>
          <a:uFillTx/>
          <a:latin typeface="+mn-lt"/>
          <a:ea typeface="+mn-ea"/>
          <a:cs typeface="+mn-cs"/>
        </a:defRPr>
      </a:lvl2pPr>
      <a:lvl3pPr marL="944880" indent="-189230" algn="l" defTabSz="756285" rtl="0" eaLnBrk="1" fontAlgn="auto" latinLnBrk="0" hangingPunct="1">
        <a:lnSpc>
          <a:spcPct val="120000"/>
        </a:lnSpc>
        <a:spcBef>
          <a:spcPts val="0"/>
        </a:spcBef>
        <a:spcAft>
          <a:spcPts val="600"/>
        </a:spcAft>
        <a:buFont typeface="Arial" panose="020B0604020202020204" pitchFamily="34" charset="0"/>
        <a:buChar char="●"/>
        <a:defRPr sz="1325" u="none" strike="noStrike" kern="1200" cap="none" spc="150" normalizeH="0" baseline="0">
          <a:solidFill>
            <a:schemeClr val="tx1">
              <a:lumMod val="65000"/>
              <a:lumOff val="35000"/>
            </a:schemeClr>
          </a:solidFill>
          <a:uFillTx/>
          <a:latin typeface="+mn-lt"/>
          <a:ea typeface="+mn-ea"/>
          <a:cs typeface="+mn-cs"/>
        </a:defRPr>
      </a:lvl3pPr>
      <a:lvl4pPr marL="1322705" indent="-189230" algn="l" defTabSz="756285" rtl="0" eaLnBrk="1" fontAlgn="auto" latinLnBrk="0" hangingPunct="1">
        <a:lnSpc>
          <a:spcPct val="120000"/>
        </a:lnSpc>
        <a:spcBef>
          <a:spcPts val="0"/>
        </a:spcBef>
        <a:spcAft>
          <a:spcPts val="300"/>
        </a:spcAft>
        <a:buFont typeface="Wingdings" panose="05000000000000000000" charset="0"/>
        <a:buChar char=""/>
        <a:defRPr sz="1155" u="none" strike="noStrike" kern="1200" cap="none" spc="150" normalizeH="0" baseline="0">
          <a:solidFill>
            <a:schemeClr val="tx1">
              <a:lumMod val="65000"/>
              <a:lumOff val="35000"/>
            </a:schemeClr>
          </a:solidFill>
          <a:uFillTx/>
          <a:latin typeface="+mn-lt"/>
          <a:ea typeface="+mn-ea"/>
          <a:cs typeface="+mn-cs"/>
        </a:defRPr>
      </a:lvl4pPr>
      <a:lvl5pPr marL="1701165" indent="-189230" algn="l" defTabSz="756285" rtl="0" eaLnBrk="1" fontAlgn="auto" latinLnBrk="0" hangingPunct="1">
        <a:lnSpc>
          <a:spcPct val="120000"/>
        </a:lnSpc>
        <a:spcBef>
          <a:spcPts val="0"/>
        </a:spcBef>
        <a:spcAft>
          <a:spcPts val="300"/>
        </a:spcAft>
        <a:buFont typeface="Arial" panose="020B0604020202020204" pitchFamily="34" charset="0"/>
        <a:buChar char="•"/>
        <a:defRPr sz="1155" u="none" strike="noStrike" kern="1200" cap="none" spc="150" normalizeH="0" baseline="0">
          <a:solidFill>
            <a:schemeClr val="tx1">
              <a:lumMod val="65000"/>
              <a:lumOff val="35000"/>
            </a:schemeClr>
          </a:solidFill>
          <a:uFillTx/>
          <a:latin typeface="+mn-lt"/>
          <a:ea typeface="+mn-ea"/>
          <a:cs typeface="+mn-cs"/>
        </a:defRPr>
      </a:lvl5pPr>
      <a:lvl6pPr marL="207899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6pPr>
      <a:lvl7pPr marL="245681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7pPr>
      <a:lvl8pPr marL="2835275"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8pPr>
      <a:lvl9pPr marL="3213100" indent="-189230" algn="l" defTabSz="756285" rtl="0" eaLnBrk="1" latinLnBrk="0" hangingPunct="1">
        <a:lnSpc>
          <a:spcPct val="90000"/>
        </a:lnSpc>
        <a:spcBef>
          <a:spcPct val="83000"/>
        </a:spcBef>
        <a:buFont typeface="Arial" panose="020B0604020202020204" pitchFamily="34" charset="0"/>
        <a:buChar char="•"/>
        <a:defRPr sz="1490" kern="1200">
          <a:solidFill>
            <a:schemeClr val="tx1"/>
          </a:solidFill>
          <a:latin typeface="+mn-lt"/>
          <a:ea typeface="+mn-ea"/>
          <a:cs typeface="+mn-cs"/>
        </a:defRPr>
      </a:lvl9pPr>
    </p:bodyStyle>
    <p:otherStyle>
      <a:defPPr>
        <a:defRPr lang="zh-CN"/>
      </a:defPPr>
      <a:lvl1pPr marL="0" algn="l" defTabSz="756285" rtl="0" eaLnBrk="1" latinLnBrk="0" hangingPunct="1">
        <a:defRPr sz="1490" kern="1200">
          <a:solidFill>
            <a:schemeClr val="tx1"/>
          </a:solidFill>
          <a:latin typeface="+mn-lt"/>
          <a:ea typeface="+mn-ea"/>
          <a:cs typeface="+mn-cs"/>
        </a:defRPr>
      </a:lvl1pPr>
      <a:lvl2pPr marL="377825"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110" algn="l" defTabSz="756285" rtl="0" eaLnBrk="1" latinLnBrk="0" hangingPunct="1">
        <a:defRPr sz="1490" kern="1200">
          <a:solidFill>
            <a:schemeClr val="tx1"/>
          </a:solidFill>
          <a:latin typeface="+mn-lt"/>
          <a:ea typeface="+mn-ea"/>
          <a:cs typeface="+mn-cs"/>
        </a:defRPr>
      </a:lvl4pPr>
      <a:lvl5pPr marL="1511935" algn="l" defTabSz="756285" rtl="0" eaLnBrk="1" latinLnBrk="0" hangingPunct="1">
        <a:defRPr sz="1490" kern="1200">
          <a:solidFill>
            <a:schemeClr val="tx1"/>
          </a:solidFill>
          <a:latin typeface="+mn-lt"/>
          <a:ea typeface="+mn-ea"/>
          <a:cs typeface="+mn-cs"/>
        </a:defRPr>
      </a:lvl5pPr>
      <a:lvl6pPr marL="1889760" algn="l" defTabSz="756285" rtl="0" eaLnBrk="1" latinLnBrk="0" hangingPunct="1">
        <a:defRPr sz="1490" kern="1200">
          <a:solidFill>
            <a:schemeClr val="tx1"/>
          </a:solidFill>
          <a:latin typeface="+mn-lt"/>
          <a:ea typeface="+mn-ea"/>
          <a:cs typeface="+mn-cs"/>
        </a:defRPr>
      </a:lvl6pPr>
      <a:lvl7pPr marL="2268220" algn="l" defTabSz="756285" rtl="0" eaLnBrk="1" latinLnBrk="0" hangingPunct="1">
        <a:defRPr sz="1490" kern="1200">
          <a:solidFill>
            <a:schemeClr val="tx1"/>
          </a:solidFill>
          <a:latin typeface="+mn-lt"/>
          <a:ea typeface="+mn-ea"/>
          <a:cs typeface="+mn-cs"/>
        </a:defRPr>
      </a:lvl7pPr>
      <a:lvl8pPr marL="2646045" algn="l" defTabSz="756285" rtl="0" eaLnBrk="1" latinLnBrk="0" hangingPunct="1">
        <a:defRPr sz="1490" kern="1200">
          <a:solidFill>
            <a:schemeClr val="tx1"/>
          </a:solidFill>
          <a:latin typeface="+mn-lt"/>
          <a:ea typeface="+mn-ea"/>
          <a:cs typeface="+mn-cs"/>
        </a:defRPr>
      </a:lvl8pPr>
      <a:lvl9pPr marL="3023870"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7.xml"/><Relationship Id="rId6" Type="http://schemas.openxmlformats.org/officeDocument/2006/relationships/image" Target="../media/image2.png"/><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6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7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70.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7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7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文本框 19"/>
          <p:cNvSpPr txBox="1"/>
          <p:nvPr>
            <p:custDataLst>
              <p:tags r:id="rId1"/>
            </p:custDataLst>
          </p:nvPr>
        </p:nvSpPr>
        <p:spPr>
          <a:xfrm>
            <a:off x="2276475" y="546100"/>
            <a:ext cx="2921000" cy="706755"/>
          </a:xfrm>
          <a:prstGeom prst="rect">
            <a:avLst/>
          </a:prstGeom>
          <a:solidFill>
            <a:srgbClr val="2F5597"/>
          </a:solidFill>
          <a:scene3d>
            <a:camera prst="orthographicFront"/>
            <a:lightRig rig="threePt" dir="t"/>
          </a:scene3d>
          <a:sp3d prstMaterial="matte"/>
        </p:spPr>
        <p:txBody>
          <a:bodyPr wrap="square" rtlCol="0">
            <a:spAutoFit/>
          </a:bodyPr>
          <a:lstStyle/>
          <a:p>
            <a:pPr algn="ctr"/>
            <a:r>
              <a:rPr lang="zh-CN" altLang="en-US" sz="2000" b="1" dirty="0">
                <a:solidFill>
                  <a:schemeClr val="bg1"/>
                </a:solidFill>
                <a:cs typeface="+mn-ea"/>
                <a:sym typeface="+mn-lt"/>
              </a:rPr>
              <a:t>大气颗粒物数字化治理服务</a:t>
            </a:r>
            <a:r>
              <a:rPr lang="en-US" altLang="zh-CN" sz="2000" b="1" dirty="0">
                <a:solidFill>
                  <a:schemeClr val="bg1"/>
                </a:solidFill>
                <a:cs typeface="+mn-ea"/>
                <a:sym typeface="+mn-lt"/>
              </a:rPr>
              <a:t>—“</a:t>
            </a:r>
            <a:r>
              <a:rPr lang="zh-CN" altLang="en-US" sz="2000" b="1" dirty="0">
                <a:solidFill>
                  <a:schemeClr val="bg1"/>
                </a:solidFill>
                <a:cs typeface="+mn-ea"/>
                <a:sym typeface="+mn-lt"/>
              </a:rPr>
              <a:t>滤森</a:t>
            </a:r>
            <a:r>
              <a:rPr lang="en-US" altLang="zh-CN" sz="2000" b="1" dirty="0">
                <a:solidFill>
                  <a:schemeClr val="bg1"/>
                </a:solidFill>
                <a:cs typeface="+mn-ea"/>
                <a:sym typeface="+mn-lt"/>
              </a:rPr>
              <a:t>”</a:t>
            </a:r>
            <a:endParaRPr lang="en-US" altLang="zh-CN" sz="2000" b="1" dirty="0">
              <a:solidFill>
                <a:schemeClr val="bg1"/>
              </a:solidFill>
              <a:cs typeface="+mn-ea"/>
              <a:sym typeface="+mn-lt"/>
            </a:endParaRPr>
          </a:p>
        </p:txBody>
      </p:sp>
      <p:sp>
        <p:nvSpPr>
          <p:cNvPr id="10" name="PA-文本框 19"/>
          <p:cNvSpPr txBox="1"/>
          <p:nvPr>
            <p:custDataLst>
              <p:tags r:id="rId2"/>
            </p:custDataLst>
          </p:nvPr>
        </p:nvSpPr>
        <p:spPr>
          <a:xfrm>
            <a:off x="13970" y="1554480"/>
            <a:ext cx="7560310" cy="1275080"/>
          </a:xfrm>
          <a:prstGeom prst="rect">
            <a:avLst/>
          </a:prstGeom>
          <a:solidFill>
            <a:srgbClr val="2F5597"/>
          </a:solidFill>
          <a:scene3d>
            <a:camera prst="orthographicFront"/>
            <a:lightRig rig="threePt" dir="t"/>
          </a:scene3d>
          <a:sp3d prstMaterial="matte"/>
        </p:spPr>
        <p:txBody>
          <a:bodyPr wrap="none" rtlCol="0">
            <a:noAutofit/>
          </a:bodyPr>
          <a:lstStyle/>
          <a:p>
            <a:pPr algn="l"/>
            <a:endParaRPr lang="zh-CN" altLang="en-US" sz="2000" b="1" dirty="0">
              <a:solidFill>
                <a:schemeClr val="bg1"/>
              </a:solidFill>
              <a:cs typeface="+mn-ea"/>
              <a:sym typeface="+mn-lt"/>
            </a:endParaRPr>
          </a:p>
        </p:txBody>
      </p:sp>
      <p:sp>
        <p:nvSpPr>
          <p:cNvPr id="11" name="文本框 10"/>
          <p:cNvSpPr txBox="1"/>
          <p:nvPr/>
        </p:nvSpPr>
        <p:spPr>
          <a:xfrm>
            <a:off x="230505" y="1670264"/>
            <a:ext cx="7172960" cy="1198880"/>
          </a:xfrm>
          <a:prstGeom prst="rect">
            <a:avLst/>
          </a:prstGeom>
          <a:noFill/>
        </p:spPr>
        <p:txBody>
          <a:bodyPr wrap="square" rtlCol="0">
            <a:spAutoFit/>
          </a:bodyPr>
          <a:lstStyle/>
          <a:p>
            <a:pPr algn="just">
              <a:lnSpc>
                <a:spcPct val="150000"/>
              </a:lnSpc>
              <a:defRPr/>
            </a:pPr>
            <a:r>
              <a:rPr lang="zh-CN" altLang="en-US" sz="2400" b="1" dirty="0">
                <a:solidFill>
                  <a:schemeClr val="bg1"/>
                </a:solidFill>
                <a:cs typeface="+mn-ea"/>
                <a:sym typeface="+mn-lt"/>
              </a:rPr>
              <a:t>打造城市</a:t>
            </a:r>
            <a:r>
              <a:rPr lang="en-US" altLang="zh-CN" sz="2400" b="1" dirty="0">
                <a:solidFill>
                  <a:schemeClr val="bg1"/>
                </a:solidFill>
                <a:cs typeface="+mn-ea"/>
                <a:sym typeface="+mn-lt"/>
              </a:rPr>
              <a:t>“</a:t>
            </a:r>
            <a:r>
              <a:rPr lang="zh-CN" altLang="en-US" sz="2400" b="1" dirty="0">
                <a:solidFill>
                  <a:schemeClr val="bg1"/>
                </a:solidFill>
                <a:cs typeface="+mn-ea"/>
                <a:sym typeface="+mn-lt"/>
              </a:rPr>
              <a:t>绿色森林</a:t>
            </a:r>
            <a:r>
              <a:rPr lang="en-US" altLang="zh-CN" sz="2400" b="1" dirty="0">
                <a:solidFill>
                  <a:schemeClr val="bg1"/>
                </a:solidFill>
                <a:cs typeface="+mn-ea"/>
                <a:sym typeface="+mn-lt"/>
              </a:rPr>
              <a:t>”</a:t>
            </a:r>
            <a:r>
              <a:rPr lang="zh-CN" altLang="en-US" sz="2400" b="1" dirty="0">
                <a:solidFill>
                  <a:schemeClr val="bg1"/>
                </a:solidFill>
                <a:cs typeface="+mn-ea"/>
                <a:sym typeface="+mn-lt"/>
              </a:rPr>
              <a:t>，提供强大</a:t>
            </a:r>
            <a:r>
              <a:rPr lang="en-US" altLang="zh-CN" sz="2400" b="1" dirty="0">
                <a:solidFill>
                  <a:schemeClr val="bg1"/>
                </a:solidFill>
                <a:cs typeface="+mn-ea"/>
                <a:sym typeface="+mn-lt"/>
              </a:rPr>
              <a:t>“</a:t>
            </a:r>
            <a:r>
              <a:rPr lang="zh-CN" altLang="en-US" sz="2400" b="1" dirty="0">
                <a:solidFill>
                  <a:schemeClr val="bg1"/>
                </a:solidFill>
                <a:cs typeface="+mn-ea"/>
                <a:sym typeface="+mn-lt"/>
              </a:rPr>
              <a:t>城市之肺</a:t>
            </a:r>
            <a:r>
              <a:rPr lang="en-US" altLang="zh-CN" sz="2400" b="1" dirty="0">
                <a:solidFill>
                  <a:schemeClr val="bg1"/>
                </a:solidFill>
                <a:cs typeface="+mn-ea"/>
                <a:sym typeface="+mn-lt"/>
              </a:rPr>
              <a:t>”</a:t>
            </a:r>
            <a:r>
              <a:rPr lang="zh-CN" altLang="en-US" sz="2400" b="1" dirty="0">
                <a:solidFill>
                  <a:schemeClr val="bg1"/>
                </a:solidFill>
                <a:cs typeface="+mn-ea"/>
                <a:sym typeface="+mn-lt"/>
              </a:rPr>
              <a:t>，城市健康空气专家！</a:t>
            </a:r>
            <a:endParaRPr lang="zh-CN" altLang="en-US" sz="2400" b="1" dirty="0">
              <a:solidFill>
                <a:schemeClr val="bg1"/>
              </a:solidFill>
              <a:cs typeface="+mn-ea"/>
              <a:sym typeface="+mn-lt"/>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cxnSp>
        <p:nvCxnSpPr>
          <p:cNvPr id="426" name="PA-ValueShape1"/>
          <p:cNvCxnSpPr/>
          <p:nvPr>
            <p:custDataLst>
              <p:tags r:id="rId4"/>
            </p:custDataLst>
          </p:nvPr>
        </p:nvCxnSpPr>
        <p:spPr>
          <a:xfrm>
            <a:off x="257175" y="3349204"/>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257175" y="3133090"/>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产品介绍</a:t>
            </a:r>
            <a:endParaRPr lang="zh-CN" altLang="en-US" b="1" dirty="0">
              <a:solidFill>
                <a:schemeClr val="bg1"/>
              </a:solidFill>
              <a:cs typeface="+mn-ea"/>
              <a:sym typeface="+mn-lt"/>
            </a:endParaRPr>
          </a:p>
        </p:txBody>
      </p:sp>
      <p:sp>
        <p:nvSpPr>
          <p:cNvPr id="2" name="文本框 1"/>
          <p:cNvSpPr txBox="1"/>
          <p:nvPr/>
        </p:nvSpPr>
        <p:spPr>
          <a:xfrm>
            <a:off x="230505" y="3806190"/>
            <a:ext cx="7146925" cy="1383665"/>
          </a:xfrm>
          <a:prstGeom prst="rect">
            <a:avLst/>
          </a:prstGeom>
          <a:noFill/>
        </p:spPr>
        <p:txBody>
          <a:bodyPr wrap="square" rtlCol="0" anchor="t">
            <a:spAutoFit/>
          </a:bodyPr>
          <a:p>
            <a:pPr>
              <a:lnSpc>
                <a:spcPct val="150000"/>
              </a:lnSpc>
            </a:pPr>
            <a:r>
              <a:rPr lang="en-US" altLang="zh-CN" sz="1400" dirty="0">
                <a:cs typeface="+mn-ea"/>
                <a:sym typeface="+mn-lt"/>
              </a:rPr>
              <a:t>       </a:t>
            </a:r>
            <a:r>
              <a:rPr lang="zh-CN" altLang="en-US" sz="1400" dirty="0">
                <a:solidFill>
                  <a:schemeClr val="tx1"/>
                </a:solidFill>
                <a:cs typeface="+mn-ea"/>
                <a:sym typeface="+mn-lt"/>
              </a:rPr>
              <a:t>在大气污染物高值区域形成一道绿色森林（</a:t>
            </a:r>
            <a:r>
              <a:rPr lang="en-US" altLang="zh-CN" sz="1400" dirty="0">
                <a:solidFill>
                  <a:schemeClr val="tx1"/>
                </a:solidFill>
                <a:cs typeface="+mn-ea"/>
                <a:sym typeface="+mn-lt"/>
              </a:rPr>
              <a:t>“</a:t>
            </a:r>
            <a:r>
              <a:rPr lang="zh-CN" altLang="en-US" sz="1400" dirty="0">
                <a:solidFill>
                  <a:schemeClr val="tx1"/>
                </a:solidFill>
                <a:cs typeface="+mn-ea"/>
                <a:sym typeface="+mn-lt"/>
              </a:rPr>
              <a:t>滤森</a:t>
            </a:r>
            <a:r>
              <a:rPr lang="en-US" altLang="zh-CN" sz="1400" dirty="0">
                <a:solidFill>
                  <a:schemeClr val="tx1"/>
                </a:solidFill>
                <a:cs typeface="+mn-ea"/>
                <a:sym typeface="+mn-lt"/>
              </a:rPr>
              <a:t>”</a:t>
            </a:r>
            <a:r>
              <a:rPr lang="zh-CN" altLang="en-US" sz="1400" dirty="0">
                <a:solidFill>
                  <a:schemeClr val="tx1"/>
                </a:solidFill>
                <a:cs typeface="+mn-ea"/>
                <a:sym typeface="+mn-lt"/>
              </a:rPr>
              <a:t>）屏障，高值区域污染空气经由动力风机吸入到设备内部经过层层过滤转化为洁净空气，再向周边区域输送，从而达到治理</a:t>
            </a:r>
            <a:r>
              <a:rPr lang="zh-CN" altLang="en-US" sz="1400" dirty="0">
                <a:solidFill>
                  <a:schemeClr val="tx1"/>
                </a:solidFill>
                <a:cs typeface="+mn-ea"/>
                <a:sym typeface="+mn-lt"/>
              </a:rPr>
              <a:t>区域环境空气的目的。</a:t>
            </a:r>
            <a:endParaRPr lang="zh-CN" altLang="en-US" sz="1400" dirty="0">
              <a:solidFill>
                <a:schemeClr val="tx1"/>
              </a:solidFill>
              <a:cs typeface="+mn-ea"/>
              <a:sym typeface="+mn-lt"/>
            </a:endParaRPr>
          </a:p>
          <a:p>
            <a:pPr>
              <a:lnSpc>
                <a:spcPct val="150000"/>
              </a:lnSpc>
            </a:pPr>
            <a:endParaRPr lang="zh-CN" altLang="en-US" sz="1400" dirty="0">
              <a:solidFill>
                <a:schemeClr val="tx1"/>
              </a:solidFill>
              <a:cs typeface="+mn-ea"/>
              <a:sym typeface="+mn-lt"/>
            </a:endParaRPr>
          </a:p>
        </p:txBody>
      </p:sp>
      <p:cxnSp>
        <p:nvCxnSpPr>
          <p:cNvPr id="4" name="PA-ValueShape1"/>
          <p:cNvCxnSpPr/>
          <p:nvPr>
            <p:custDataLst>
              <p:tags r:id="rId5"/>
            </p:custDataLst>
          </p:nvPr>
        </p:nvCxnSpPr>
        <p:spPr>
          <a:xfrm>
            <a:off x="230505" y="509100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30505" y="487489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产品应用</a:t>
            </a:r>
            <a:endParaRPr lang="zh-CN" altLang="en-US" b="1" dirty="0">
              <a:solidFill>
                <a:schemeClr val="bg1"/>
              </a:solidFill>
              <a:cs typeface="+mn-ea"/>
              <a:sym typeface="+mn-lt"/>
            </a:endParaRPr>
          </a:p>
        </p:txBody>
      </p:sp>
      <p:sp>
        <p:nvSpPr>
          <p:cNvPr id="7" name="文本框 6"/>
          <p:cNvSpPr txBox="1"/>
          <p:nvPr/>
        </p:nvSpPr>
        <p:spPr>
          <a:xfrm>
            <a:off x="86995" y="5425440"/>
            <a:ext cx="7316470" cy="1111885"/>
          </a:xfrm>
          <a:prstGeom prst="rect">
            <a:avLst/>
          </a:prstGeom>
        </p:spPr>
        <p:txBody>
          <a:bodyPr>
            <a:noAutofit/>
          </a:bodyPr>
          <a:p>
            <a:pPr marL="0" algn="l" defTabSz="914400">
              <a:lnSpc>
                <a:spcPct val="150000"/>
              </a:lnSpc>
              <a:buClrTx/>
              <a:buSzTx/>
              <a:buFontTx/>
            </a:pPr>
            <a:r>
              <a:rPr lang="en-US" altLang="zh-CN" sz="1400" dirty="0">
                <a:cs typeface="+mn-ea"/>
              </a:rPr>
              <a:t> </a:t>
            </a:r>
            <a:r>
              <a:rPr lang="zh-CN" altLang="en-US" sz="1400" dirty="0">
                <a:cs typeface="+mn-ea"/>
              </a:rPr>
              <a:t>“滤森”净化设备根据不同应用场景分为</a:t>
            </a:r>
            <a:r>
              <a:rPr lang="zh-CN" altLang="en-US" sz="1400" dirty="0">
                <a:cs typeface="+mn-ea"/>
                <a:sym typeface="思源黑体 CN Normal" panose="020B0400000000000000" pitchFamily="34" charset="-122"/>
              </a:rPr>
              <a:t>工地</a:t>
            </a:r>
            <a:r>
              <a:rPr lang="en-US" altLang="zh-CN" sz="1400" dirty="0">
                <a:cs typeface="+mn-ea"/>
                <a:sym typeface="思源黑体 CN Normal" panose="020B0400000000000000" pitchFamily="34" charset="-122"/>
              </a:rPr>
              <a:t>/</a:t>
            </a:r>
            <a:r>
              <a:rPr lang="zh-CN" altLang="en-US" sz="1400" dirty="0">
                <a:cs typeface="+mn-ea"/>
                <a:sym typeface="思源黑体 CN Normal" panose="020B0400000000000000" pitchFamily="34" charset="-122"/>
              </a:rPr>
              <a:t>停车场颗粒物净化装置、屋顶颗粒物净化装置、车载移动式颗粒物净化装置，</a:t>
            </a:r>
            <a:r>
              <a:rPr lang="zh-CN" altLang="en-US" sz="1400" dirty="0">
                <a:cs typeface="+mn-ea"/>
              </a:rPr>
              <a:t>同时每种设备可根据客户要求相应调整合适风量。广泛适用于：城市建设工地、城市道路、隧道、涵洞、停车场、</a:t>
            </a:r>
            <a:r>
              <a:rPr lang="zh-CN" altLang="en-US" sz="1400" dirty="0">
                <a:cs typeface="+mn-ea"/>
              </a:rPr>
              <a:t>路灯以及人口密集活动区等。</a:t>
            </a:r>
            <a:endParaRPr lang="zh-CN" altLang="en-US" sz="1400" dirty="0">
              <a:cs typeface="+mn-ea"/>
            </a:endParaRPr>
          </a:p>
          <a:p>
            <a:pPr marL="0" algn="l" defTabSz="914400">
              <a:lnSpc>
                <a:spcPct val="150000"/>
              </a:lnSpc>
              <a:buClrTx/>
              <a:buSzTx/>
              <a:buFontTx/>
            </a:pPr>
            <a:endParaRPr lang="zh-CN" altLang="en-US" sz="1400" dirty="0">
              <a:cs typeface="+mn-ea"/>
            </a:endParaRPr>
          </a:p>
        </p:txBody>
      </p:sp>
      <p:pic>
        <p:nvPicPr>
          <p:cNvPr id="847810295" name="图片 1"/>
          <p:cNvPicPr>
            <a:picLocks noChangeAspect="1"/>
          </p:cNvPicPr>
          <p:nvPr/>
        </p:nvPicPr>
        <p:blipFill>
          <a:blip r:embed="rId6"/>
          <a:stretch>
            <a:fillRect/>
          </a:stretch>
        </p:blipFill>
        <p:spPr>
          <a:xfrm>
            <a:off x="13970" y="6908800"/>
            <a:ext cx="7545705" cy="378269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sp>
        <p:nvSpPr>
          <p:cNvPr id="5" name="文本框 4"/>
          <p:cNvSpPr txBox="1"/>
          <p:nvPr/>
        </p:nvSpPr>
        <p:spPr>
          <a:xfrm>
            <a:off x="753110" y="5380355"/>
            <a:ext cx="2141220" cy="503555"/>
          </a:xfrm>
          <a:prstGeom prst="rect">
            <a:avLst/>
          </a:prstGeom>
          <a:noFill/>
        </p:spPr>
        <p:txBody>
          <a:bodyPr wrap="square" rtlCol="0" anchor="t">
            <a:noAutofit/>
          </a:bodyPr>
          <a:p>
            <a:r>
              <a:rPr lang="en-US" altLang="zh-CN" sz="1400" dirty="0">
                <a:cs typeface="+mn-ea"/>
                <a:sym typeface="+mn-ea"/>
              </a:rPr>
              <a:t>     </a:t>
            </a:r>
            <a:r>
              <a:rPr lang="en-US" altLang="zh-CN" dirty="0">
                <a:cs typeface="+mn-ea"/>
                <a:sym typeface="+mn-ea"/>
              </a:rPr>
              <a:t> </a:t>
            </a:r>
            <a:r>
              <a:rPr lang="zh-CN" altLang="en-US" dirty="0">
                <a:cs typeface="+mn-ea"/>
                <a:sym typeface="+mn-ea"/>
              </a:rPr>
              <a:t>工地应用</a:t>
            </a:r>
            <a:r>
              <a:rPr lang="zh-CN" altLang="en-US" dirty="0">
                <a:cs typeface="+mn-ea"/>
                <a:sym typeface="+mn-ea"/>
              </a:rPr>
              <a:t>场景</a:t>
            </a:r>
            <a:endParaRPr lang="zh-CN" altLang="en-US" dirty="0">
              <a:cs typeface="+mn-ea"/>
              <a:sym typeface="+mn-ea"/>
            </a:endParaRPr>
          </a:p>
        </p:txBody>
      </p:sp>
      <p:sp>
        <p:nvSpPr>
          <p:cNvPr id="11" name="文本框 10"/>
          <p:cNvSpPr txBox="1"/>
          <p:nvPr/>
        </p:nvSpPr>
        <p:spPr>
          <a:xfrm>
            <a:off x="4570730" y="5380355"/>
            <a:ext cx="2185670" cy="503555"/>
          </a:xfrm>
          <a:prstGeom prst="rect">
            <a:avLst/>
          </a:prstGeom>
          <a:noFill/>
        </p:spPr>
        <p:txBody>
          <a:bodyPr wrap="square" rtlCol="0" anchor="t">
            <a:noAutofit/>
          </a:bodyPr>
          <a:p>
            <a:r>
              <a:rPr lang="zh-CN" altLang="en-US" sz="1800" dirty="0">
                <a:cs typeface="+mn-ea"/>
                <a:sym typeface="+mn-ea"/>
              </a:rPr>
              <a:t>屋顶</a:t>
            </a:r>
            <a:r>
              <a:rPr lang="zh-CN" altLang="en-US" dirty="0">
                <a:cs typeface="+mn-ea"/>
                <a:sym typeface="+mn-ea"/>
              </a:rPr>
              <a:t>应用场景</a:t>
            </a:r>
            <a:endParaRPr lang="zh-CN" altLang="en-US" dirty="0">
              <a:cs typeface="+mn-ea"/>
              <a:sym typeface="+mn-ea"/>
            </a:endParaRPr>
          </a:p>
        </p:txBody>
      </p:sp>
      <p:pic>
        <p:nvPicPr>
          <p:cNvPr id="6" name="图片 5"/>
          <p:cNvPicPr>
            <a:picLocks noChangeAspect="1"/>
          </p:cNvPicPr>
          <p:nvPr/>
        </p:nvPicPr>
        <p:blipFill>
          <a:blip r:embed="rId2"/>
          <a:stretch>
            <a:fillRect/>
          </a:stretch>
        </p:blipFill>
        <p:spPr>
          <a:xfrm>
            <a:off x="48895" y="2277110"/>
            <a:ext cx="3755390" cy="2815590"/>
          </a:xfrm>
          <a:prstGeom prst="rect">
            <a:avLst/>
          </a:prstGeom>
        </p:spPr>
      </p:pic>
      <p:sp>
        <p:nvSpPr>
          <p:cNvPr id="15" name="文本框 14"/>
          <p:cNvSpPr txBox="1"/>
          <p:nvPr/>
        </p:nvSpPr>
        <p:spPr>
          <a:xfrm>
            <a:off x="828040" y="9659620"/>
            <a:ext cx="2185670" cy="503555"/>
          </a:xfrm>
          <a:prstGeom prst="rect">
            <a:avLst/>
          </a:prstGeom>
          <a:noFill/>
        </p:spPr>
        <p:txBody>
          <a:bodyPr wrap="square" rtlCol="0" anchor="t">
            <a:noAutofit/>
          </a:bodyPr>
          <a:p>
            <a:r>
              <a:rPr lang="zh-CN" altLang="en-US" sz="1800" dirty="0">
                <a:cs typeface="+mn-ea"/>
                <a:sym typeface="+mn-ea"/>
              </a:rPr>
              <a:t>车载移动式</a:t>
            </a:r>
            <a:r>
              <a:rPr lang="zh-CN" altLang="en-US" sz="1800" dirty="0">
                <a:cs typeface="+mn-ea"/>
                <a:sym typeface="+mn-ea"/>
              </a:rPr>
              <a:t>场景</a:t>
            </a:r>
            <a:endParaRPr lang="zh-CN" altLang="en-US" sz="1800" dirty="0">
              <a:cs typeface="+mn-ea"/>
              <a:sym typeface="+mn-ea"/>
            </a:endParaRPr>
          </a:p>
        </p:txBody>
      </p:sp>
      <p:pic>
        <p:nvPicPr>
          <p:cNvPr id="2" name="图片 1"/>
          <p:cNvPicPr>
            <a:picLocks noChangeAspect="1"/>
          </p:cNvPicPr>
          <p:nvPr/>
        </p:nvPicPr>
        <p:blipFill>
          <a:blip r:embed="rId3"/>
          <a:stretch>
            <a:fillRect/>
          </a:stretch>
        </p:blipFill>
        <p:spPr>
          <a:xfrm>
            <a:off x="3804285" y="2270760"/>
            <a:ext cx="3718560" cy="2822575"/>
          </a:xfrm>
          <a:prstGeom prst="rect">
            <a:avLst/>
          </a:prstGeom>
        </p:spPr>
      </p:pic>
      <p:cxnSp>
        <p:nvCxnSpPr>
          <p:cNvPr id="4" name="PA-ValueShape1"/>
          <p:cNvCxnSpPr/>
          <p:nvPr>
            <p:custDataLst>
              <p:tags r:id="rId4"/>
            </p:custDataLst>
          </p:nvPr>
        </p:nvCxnSpPr>
        <p:spPr>
          <a:xfrm>
            <a:off x="308610" y="128608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8610" y="106997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设备应用</a:t>
            </a:r>
            <a:r>
              <a:rPr lang="zh-CN" altLang="en-US" b="1" dirty="0">
                <a:solidFill>
                  <a:schemeClr val="bg1"/>
                </a:solidFill>
                <a:cs typeface="+mn-ea"/>
                <a:sym typeface="+mn-lt"/>
              </a:rPr>
              <a:t>场景</a:t>
            </a:r>
            <a:endParaRPr lang="zh-CN" altLang="en-US" b="1" dirty="0">
              <a:solidFill>
                <a:schemeClr val="bg1"/>
              </a:solidFill>
              <a:cs typeface="+mn-ea"/>
              <a:sym typeface="+mn-lt"/>
            </a:endParaRPr>
          </a:p>
        </p:txBody>
      </p:sp>
      <p:pic>
        <p:nvPicPr>
          <p:cNvPr id="12" name="图片 11"/>
          <p:cNvPicPr>
            <a:picLocks noChangeAspect="1"/>
          </p:cNvPicPr>
          <p:nvPr/>
        </p:nvPicPr>
        <p:blipFill>
          <a:blip r:embed="rId5"/>
          <a:stretch>
            <a:fillRect/>
          </a:stretch>
        </p:blipFill>
        <p:spPr>
          <a:xfrm>
            <a:off x="3780790" y="6511925"/>
            <a:ext cx="3778250" cy="2880360"/>
          </a:xfrm>
          <a:prstGeom prst="rect">
            <a:avLst/>
          </a:prstGeom>
        </p:spPr>
      </p:pic>
      <p:sp>
        <p:nvSpPr>
          <p:cNvPr id="13" name="文本框 12"/>
          <p:cNvSpPr txBox="1"/>
          <p:nvPr/>
        </p:nvSpPr>
        <p:spPr>
          <a:xfrm>
            <a:off x="4680585" y="9659620"/>
            <a:ext cx="2185670" cy="503555"/>
          </a:xfrm>
          <a:prstGeom prst="rect">
            <a:avLst/>
          </a:prstGeom>
          <a:noFill/>
        </p:spPr>
        <p:txBody>
          <a:bodyPr wrap="square" rtlCol="0" anchor="t">
            <a:noAutofit/>
          </a:bodyPr>
          <a:p>
            <a:r>
              <a:rPr lang="zh-CN" altLang="en-US" sz="1800" dirty="0">
                <a:cs typeface="+mn-ea"/>
                <a:sym typeface="+mn-ea"/>
              </a:rPr>
              <a:t>应急</a:t>
            </a:r>
            <a:r>
              <a:rPr lang="zh-CN" altLang="en-US" sz="1800" dirty="0">
                <a:cs typeface="+mn-ea"/>
                <a:sym typeface="+mn-ea"/>
              </a:rPr>
              <a:t>使用场景</a:t>
            </a:r>
            <a:endParaRPr lang="zh-CN" altLang="en-US" sz="1800" dirty="0">
              <a:cs typeface="+mn-ea"/>
              <a:sym typeface="+mn-ea"/>
            </a:endParaRPr>
          </a:p>
        </p:txBody>
      </p:sp>
      <p:pic>
        <p:nvPicPr>
          <p:cNvPr id="16" name="图片 15"/>
          <p:cNvPicPr>
            <a:picLocks noChangeAspect="1"/>
          </p:cNvPicPr>
          <p:nvPr/>
        </p:nvPicPr>
        <p:blipFill>
          <a:blip r:embed="rId6"/>
          <a:stretch>
            <a:fillRect/>
          </a:stretch>
        </p:blipFill>
        <p:spPr>
          <a:xfrm>
            <a:off x="0" y="6512560"/>
            <a:ext cx="3804285" cy="2879090"/>
          </a:xfrm>
          <a:prstGeom prst="rect">
            <a:avLst/>
          </a:prstGeom>
        </p:spPr>
      </p:pic>
    </p:spTree>
    <p:custDataLst>
      <p:tags r:id="rId7"/>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sp>
        <p:nvSpPr>
          <p:cNvPr id="11" name="文本框 10"/>
          <p:cNvSpPr txBox="1"/>
          <p:nvPr/>
        </p:nvSpPr>
        <p:spPr>
          <a:xfrm>
            <a:off x="4570730" y="5380355"/>
            <a:ext cx="2185670" cy="503555"/>
          </a:xfrm>
          <a:prstGeom prst="rect">
            <a:avLst/>
          </a:prstGeom>
          <a:noFill/>
        </p:spPr>
        <p:txBody>
          <a:bodyPr wrap="square" rtlCol="0" anchor="t">
            <a:noAutofit/>
          </a:bodyPr>
          <a:p>
            <a:r>
              <a:rPr lang="zh-CN" altLang="en-US" dirty="0">
                <a:cs typeface="+mn-ea"/>
                <a:sym typeface="+mn-ea"/>
              </a:rPr>
              <a:t>屋顶应用场景</a:t>
            </a:r>
            <a:endParaRPr lang="zh-CN" altLang="en-US" dirty="0">
              <a:cs typeface="+mn-ea"/>
              <a:sym typeface="+mn-ea"/>
            </a:endParaRPr>
          </a:p>
        </p:txBody>
      </p:sp>
      <p:sp>
        <p:nvSpPr>
          <p:cNvPr id="15" name="文本框 14"/>
          <p:cNvSpPr txBox="1"/>
          <p:nvPr/>
        </p:nvSpPr>
        <p:spPr>
          <a:xfrm>
            <a:off x="2385060" y="10163175"/>
            <a:ext cx="2921000" cy="503555"/>
          </a:xfrm>
          <a:prstGeom prst="rect">
            <a:avLst/>
          </a:prstGeom>
          <a:noFill/>
        </p:spPr>
        <p:txBody>
          <a:bodyPr wrap="square" rtlCol="0" anchor="t">
            <a:noAutofit/>
          </a:bodyPr>
          <a:p>
            <a:r>
              <a:rPr lang="en-US" altLang="zh-CN" dirty="0">
                <a:cs typeface="+mn-ea"/>
                <a:sym typeface="+mn-ea"/>
              </a:rPr>
              <a:t>“</a:t>
            </a:r>
            <a:r>
              <a:rPr lang="zh-CN" altLang="en-US" dirty="0">
                <a:cs typeface="+mn-ea"/>
                <a:sym typeface="+mn-ea"/>
              </a:rPr>
              <a:t>滤森</a:t>
            </a:r>
            <a:r>
              <a:rPr lang="en-US" altLang="zh-CN" dirty="0">
                <a:cs typeface="+mn-ea"/>
                <a:sym typeface="+mn-ea"/>
              </a:rPr>
              <a:t>”</a:t>
            </a:r>
            <a:r>
              <a:rPr lang="zh-CN" altLang="en-US" dirty="0">
                <a:cs typeface="+mn-ea"/>
                <a:sym typeface="+mn-ea"/>
              </a:rPr>
              <a:t>手机端平台</a:t>
            </a:r>
            <a:r>
              <a:rPr lang="zh-CN" altLang="en-US" dirty="0">
                <a:cs typeface="+mn-ea"/>
                <a:sym typeface="+mn-ea"/>
              </a:rPr>
              <a:t>展示</a:t>
            </a:r>
            <a:endParaRPr lang="zh-CN" altLang="en-US" dirty="0">
              <a:cs typeface="+mn-ea"/>
              <a:sym typeface="+mn-ea"/>
            </a:endParaRPr>
          </a:p>
        </p:txBody>
      </p:sp>
      <p:cxnSp>
        <p:nvCxnSpPr>
          <p:cNvPr id="4" name="PA-ValueShape1"/>
          <p:cNvCxnSpPr/>
          <p:nvPr>
            <p:custDataLst>
              <p:tags r:id="rId2"/>
            </p:custDataLst>
          </p:nvPr>
        </p:nvCxnSpPr>
        <p:spPr>
          <a:xfrm>
            <a:off x="308610" y="61679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8610" y="40068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平台应用展示</a:t>
            </a:r>
            <a:endParaRPr lang="zh-CN" altLang="en-US" b="1" dirty="0">
              <a:solidFill>
                <a:schemeClr val="bg1"/>
              </a:solidFill>
              <a:cs typeface="+mn-ea"/>
              <a:sym typeface="+mn-lt"/>
            </a:endParaRPr>
          </a:p>
        </p:txBody>
      </p:sp>
      <p:sp>
        <p:nvSpPr>
          <p:cNvPr id="13" name="文本框 12"/>
          <p:cNvSpPr txBox="1"/>
          <p:nvPr/>
        </p:nvSpPr>
        <p:spPr>
          <a:xfrm>
            <a:off x="2687320" y="5682615"/>
            <a:ext cx="2619375" cy="503555"/>
          </a:xfrm>
          <a:prstGeom prst="rect">
            <a:avLst/>
          </a:prstGeom>
          <a:noFill/>
        </p:spPr>
        <p:txBody>
          <a:bodyPr wrap="square" rtlCol="0" anchor="t">
            <a:noAutofit/>
          </a:bodyPr>
          <a:p>
            <a:r>
              <a:rPr lang="en-US" altLang="zh-CN" dirty="0">
                <a:cs typeface="+mn-ea"/>
                <a:sym typeface="+mn-ea"/>
              </a:rPr>
              <a:t>“</a:t>
            </a:r>
            <a:r>
              <a:rPr lang="zh-CN" altLang="en-US" dirty="0">
                <a:cs typeface="+mn-ea"/>
                <a:sym typeface="+mn-ea"/>
              </a:rPr>
              <a:t>滤森</a:t>
            </a:r>
            <a:r>
              <a:rPr lang="en-US" altLang="zh-CN" dirty="0">
                <a:cs typeface="+mn-ea"/>
                <a:sym typeface="+mn-ea"/>
              </a:rPr>
              <a:t>”PC</a:t>
            </a:r>
            <a:r>
              <a:rPr lang="zh-CN" altLang="en-US" dirty="0">
                <a:cs typeface="+mn-ea"/>
                <a:sym typeface="+mn-ea"/>
              </a:rPr>
              <a:t>端平台</a:t>
            </a:r>
            <a:r>
              <a:rPr lang="zh-CN" altLang="en-US" dirty="0">
                <a:cs typeface="+mn-ea"/>
                <a:sym typeface="+mn-ea"/>
              </a:rPr>
              <a:t>展示</a:t>
            </a:r>
            <a:endParaRPr lang="zh-CN" altLang="en-US" dirty="0">
              <a:cs typeface="+mn-ea"/>
              <a:sym typeface="+mn-ea"/>
            </a:endParaRPr>
          </a:p>
        </p:txBody>
      </p:sp>
      <p:pic>
        <p:nvPicPr>
          <p:cNvPr id="3" name="图片 2"/>
          <p:cNvPicPr>
            <a:picLocks noChangeAspect="1"/>
          </p:cNvPicPr>
          <p:nvPr/>
        </p:nvPicPr>
        <p:blipFill>
          <a:blip r:embed="rId3"/>
          <a:stretch>
            <a:fillRect/>
          </a:stretch>
        </p:blipFill>
        <p:spPr>
          <a:xfrm>
            <a:off x="0" y="1258570"/>
            <a:ext cx="7560310" cy="4390390"/>
          </a:xfrm>
          <a:prstGeom prst="rect">
            <a:avLst/>
          </a:prstGeom>
        </p:spPr>
      </p:pic>
      <p:pic>
        <p:nvPicPr>
          <p:cNvPr id="7" name="图片 6"/>
          <p:cNvPicPr>
            <a:picLocks noChangeAspect="1"/>
          </p:cNvPicPr>
          <p:nvPr/>
        </p:nvPicPr>
        <p:blipFill>
          <a:blip r:embed="rId4"/>
          <a:stretch>
            <a:fillRect/>
          </a:stretch>
        </p:blipFill>
        <p:spPr>
          <a:xfrm>
            <a:off x="2733040" y="5979795"/>
            <a:ext cx="2225040" cy="4183380"/>
          </a:xfrm>
          <a:prstGeom prst="rect">
            <a:avLst/>
          </a:prstGeom>
        </p:spPr>
      </p:pic>
      <p:pic>
        <p:nvPicPr>
          <p:cNvPr id="10" name="图片 9"/>
          <p:cNvPicPr>
            <a:picLocks noChangeAspect="1"/>
          </p:cNvPicPr>
          <p:nvPr/>
        </p:nvPicPr>
        <p:blipFill>
          <a:blip r:embed="rId5"/>
          <a:stretch>
            <a:fillRect/>
          </a:stretch>
        </p:blipFill>
        <p:spPr>
          <a:xfrm>
            <a:off x="5306060" y="5979795"/>
            <a:ext cx="2253615" cy="4140200"/>
          </a:xfrm>
          <a:prstGeom prst="rect">
            <a:avLst/>
          </a:prstGeom>
        </p:spPr>
      </p:pic>
      <p:pic>
        <p:nvPicPr>
          <p:cNvPr id="14" name="图片 13"/>
          <p:cNvPicPr>
            <a:picLocks noChangeAspect="1"/>
          </p:cNvPicPr>
          <p:nvPr/>
        </p:nvPicPr>
        <p:blipFill>
          <a:blip r:embed="rId6"/>
          <a:stretch>
            <a:fillRect/>
          </a:stretch>
        </p:blipFill>
        <p:spPr>
          <a:xfrm>
            <a:off x="-1270" y="6069330"/>
            <a:ext cx="2386330" cy="4051300"/>
          </a:xfrm>
          <a:prstGeom prst="rect">
            <a:avLst/>
          </a:prstGeom>
        </p:spPr>
      </p:pic>
    </p:spTree>
    <p:custDataLst>
      <p:tags r:id="rId7"/>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cxnSp>
        <p:nvCxnSpPr>
          <p:cNvPr id="426" name="PA-ValueShape1"/>
          <p:cNvCxnSpPr/>
          <p:nvPr>
            <p:custDataLst>
              <p:tags r:id="rId2"/>
            </p:custDataLst>
          </p:nvPr>
        </p:nvCxnSpPr>
        <p:spPr>
          <a:xfrm>
            <a:off x="289560" y="122385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289560" y="100774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产品</a:t>
            </a:r>
            <a:r>
              <a:rPr lang="zh-CN" altLang="en-US" b="1" dirty="0">
                <a:solidFill>
                  <a:schemeClr val="bg1"/>
                </a:solidFill>
                <a:cs typeface="+mn-ea"/>
                <a:sym typeface="+mn-lt"/>
              </a:rPr>
              <a:t>优势</a:t>
            </a:r>
            <a:endParaRPr lang="zh-CN" altLang="en-US" b="1" dirty="0">
              <a:solidFill>
                <a:schemeClr val="bg1"/>
              </a:solidFill>
              <a:cs typeface="+mn-ea"/>
              <a:sym typeface="+mn-lt"/>
            </a:endParaRPr>
          </a:p>
        </p:txBody>
      </p:sp>
      <p:sp>
        <p:nvSpPr>
          <p:cNvPr id="2" name="文本框 1"/>
          <p:cNvSpPr txBox="1"/>
          <p:nvPr/>
        </p:nvSpPr>
        <p:spPr>
          <a:xfrm>
            <a:off x="431800" y="1600200"/>
            <a:ext cx="7004685" cy="6643370"/>
          </a:xfrm>
          <a:prstGeom prst="rect">
            <a:avLst/>
          </a:prstGeom>
          <a:noFill/>
        </p:spPr>
        <p:txBody>
          <a:bodyPr wrap="square" rtlCol="0" anchor="t">
            <a:noAutofit/>
          </a:bodyPr>
          <a:p>
            <a:pPr algn="l">
              <a:lnSpc>
                <a:spcPct val="150000"/>
              </a:lnSpc>
            </a:pPr>
            <a:r>
              <a:rPr lang="zh-CN" altLang="en-US" sz="1400" dirty="0">
                <a:cs typeface="+mn-ea"/>
                <a:sym typeface="+mn-lt"/>
              </a:rPr>
              <a:t>（</a:t>
            </a:r>
            <a:r>
              <a:rPr lang="en-US" altLang="zh-CN" sz="1400" dirty="0">
                <a:cs typeface="+mn-ea"/>
                <a:sym typeface="+mn-lt"/>
              </a:rPr>
              <a:t>1</a:t>
            </a:r>
            <a:r>
              <a:rPr lang="zh-CN" altLang="en-US" sz="1400" dirty="0">
                <a:cs typeface="+mn-ea"/>
                <a:sym typeface="+mn-lt"/>
              </a:rPr>
              <a:t>）高效净化技术</a:t>
            </a:r>
            <a:endParaRPr lang="zh-CN" altLang="en-US" sz="1400" dirty="0">
              <a:cs typeface="+mn-ea"/>
              <a:sym typeface="+mn-lt"/>
            </a:endParaRPr>
          </a:p>
          <a:p>
            <a:pPr algn="l">
              <a:lnSpc>
                <a:spcPct val="150000"/>
              </a:lnSpc>
            </a:pPr>
            <a:r>
              <a:rPr lang="zh-CN" altLang="en-US" sz="1400" dirty="0">
                <a:cs typeface="+mn-ea"/>
                <a:sym typeface="+mn-lt"/>
              </a:rPr>
              <a:t>采用超</a:t>
            </a:r>
            <a:r>
              <a:rPr lang="en-US" altLang="zh-CN" sz="1400" dirty="0">
                <a:cs typeface="+mn-ea"/>
                <a:sym typeface="+mn-lt"/>
              </a:rPr>
              <a:t>HEPA</a:t>
            </a:r>
            <a:r>
              <a:rPr lang="zh-CN" altLang="en-US" sz="1400" dirty="0">
                <a:cs typeface="+mn-ea"/>
                <a:sym typeface="+mn-lt"/>
              </a:rPr>
              <a:t>纳米过滤膜，除尘效率＞</a:t>
            </a:r>
            <a:r>
              <a:rPr lang="en-US" altLang="zh-CN" sz="1400" dirty="0">
                <a:cs typeface="+mn-ea"/>
                <a:sym typeface="+mn-lt"/>
              </a:rPr>
              <a:t>99%</a:t>
            </a:r>
            <a:r>
              <a:rPr lang="zh-CN" altLang="en-US" sz="1400" dirty="0">
                <a:cs typeface="+mn-ea"/>
                <a:sym typeface="+mn-lt"/>
              </a:rPr>
              <a:t>，无臭氧副作用；</a:t>
            </a:r>
            <a:endParaRPr lang="zh-CN" altLang="en-US" sz="1400" dirty="0">
              <a:cs typeface="+mn-ea"/>
              <a:sym typeface="+mn-lt"/>
            </a:endParaRPr>
          </a:p>
          <a:p>
            <a:pPr algn="l">
              <a:lnSpc>
                <a:spcPct val="150000"/>
              </a:lnSpc>
            </a:pPr>
            <a:r>
              <a:rPr lang="zh-CN" altLang="en-US" sz="1400" dirty="0">
                <a:cs typeface="+mn-ea"/>
                <a:sym typeface="+mn-lt"/>
              </a:rPr>
              <a:t>单套设备风量达</a:t>
            </a:r>
            <a:r>
              <a:rPr lang="en-US" altLang="zh-CN" sz="1400" dirty="0">
                <a:cs typeface="+mn-ea"/>
                <a:sym typeface="+mn-lt"/>
              </a:rPr>
              <a:t>10000</a:t>
            </a:r>
            <a:r>
              <a:rPr lang="zh-CN" altLang="en-US" sz="1400" dirty="0">
                <a:cs typeface="+mn-ea"/>
                <a:sym typeface="+mn-lt"/>
              </a:rPr>
              <a:t>立方米</a:t>
            </a:r>
            <a:r>
              <a:rPr lang="en-US" altLang="zh-CN" sz="1400" dirty="0">
                <a:cs typeface="+mn-ea"/>
                <a:sym typeface="+mn-lt"/>
              </a:rPr>
              <a:t>/</a:t>
            </a:r>
            <a:r>
              <a:rPr lang="zh-CN" altLang="en-US" sz="1400" dirty="0">
                <a:cs typeface="+mn-ea"/>
                <a:sym typeface="+mn-lt"/>
              </a:rPr>
              <a:t>小时，支持快速空气循环。</a:t>
            </a:r>
            <a:endParaRPr lang="zh-CN" altLang="en-US" sz="1400" dirty="0">
              <a:cs typeface="+mn-ea"/>
              <a:sym typeface="+mn-lt"/>
            </a:endParaRPr>
          </a:p>
          <a:p>
            <a:pPr algn="l">
              <a:lnSpc>
                <a:spcPct val="150000"/>
              </a:lnSpc>
            </a:pPr>
            <a:r>
              <a:rPr lang="zh-CN" altLang="en-US" sz="1400" dirty="0">
                <a:cs typeface="+mn-ea"/>
                <a:sym typeface="+mn-lt"/>
              </a:rPr>
              <a:t>（</a:t>
            </a:r>
            <a:r>
              <a:rPr lang="en-US" altLang="zh-CN" sz="1400" dirty="0">
                <a:cs typeface="+mn-ea"/>
                <a:sym typeface="+mn-lt"/>
              </a:rPr>
              <a:t>2</a:t>
            </a:r>
            <a:r>
              <a:rPr lang="zh-CN" altLang="en-US" sz="1400" dirty="0">
                <a:cs typeface="+mn-ea"/>
                <a:sym typeface="+mn-lt"/>
              </a:rPr>
              <a:t>）颗粒物精准治理</a:t>
            </a:r>
            <a:endParaRPr lang="zh-CN" altLang="en-US" sz="1400" dirty="0">
              <a:cs typeface="+mn-ea"/>
              <a:sym typeface="+mn-lt"/>
            </a:endParaRPr>
          </a:p>
          <a:p>
            <a:pPr algn="l">
              <a:lnSpc>
                <a:spcPct val="150000"/>
              </a:lnSpc>
            </a:pPr>
            <a:r>
              <a:rPr lang="zh-CN" altLang="en-US" sz="1400" dirty="0">
                <a:cs typeface="+mn-ea"/>
                <a:sym typeface="+mn-lt"/>
              </a:rPr>
              <a:t>设备自带颗粒物进出口实时数据，</a:t>
            </a:r>
            <a:r>
              <a:rPr lang="zh-CN" altLang="en-US" sz="1400" dirty="0">
                <a:cs typeface="+mn-ea"/>
                <a:sym typeface="+mn-lt"/>
              </a:rPr>
              <a:t>可实时了解设备所在区域</a:t>
            </a:r>
            <a:r>
              <a:rPr lang="zh-CN" altLang="en-US" sz="1400" dirty="0">
                <a:cs typeface="+mn-ea"/>
                <a:sym typeface="+mn-lt"/>
              </a:rPr>
              <a:t>空气质量。</a:t>
            </a:r>
            <a:endParaRPr lang="zh-CN" altLang="en-US" sz="1400" dirty="0">
              <a:cs typeface="+mn-ea"/>
              <a:sym typeface="+mn-lt"/>
            </a:endParaRPr>
          </a:p>
          <a:p>
            <a:pPr algn="l">
              <a:lnSpc>
                <a:spcPct val="150000"/>
              </a:lnSpc>
            </a:pPr>
            <a:r>
              <a:rPr lang="zh-CN" altLang="en-US" sz="1400" dirty="0">
                <a:cs typeface="+mn-ea"/>
                <a:sym typeface="+mn-lt"/>
              </a:rPr>
              <a:t>（</a:t>
            </a:r>
            <a:r>
              <a:rPr lang="en-US" altLang="zh-CN" sz="1400" dirty="0">
                <a:cs typeface="+mn-ea"/>
                <a:sym typeface="+mn-lt"/>
              </a:rPr>
              <a:t>3</a:t>
            </a:r>
            <a:r>
              <a:rPr lang="zh-CN" altLang="en-US" sz="1400" dirty="0">
                <a:cs typeface="+mn-ea"/>
                <a:sym typeface="+mn-lt"/>
              </a:rPr>
              <a:t>）智能联动调控</a:t>
            </a:r>
            <a:endParaRPr lang="zh-CN" altLang="en-US" sz="1400" dirty="0">
              <a:cs typeface="+mn-ea"/>
              <a:sym typeface="+mn-lt"/>
            </a:endParaRPr>
          </a:p>
          <a:p>
            <a:pPr algn="l">
              <a:lnSpc>
                <a:spcPct val="150000"/>
              </a:lnSpc>
            </a:pPr>
            <a:r>
              <a:rPr lang="zh-CN" altLang="en-US" sz="1400" dirty="0">
                <a:cs typeface="+mn-ea"/>
                <a:sym typeface="+mn-lt"/>
              </a:rPr>
              <a:t>雨量感知模块自动切换运行模式，适应复杂气象条件；</a:t>
            </a:r>
            <a:endParaRPr lang="zh-CN" altLang="en-US" sz="1400" dirty="0">
              <a:cs typeface="+mn-ea"/>
              <a:sym typeface="+mn-lt"/>
            </a:endParaRPr>
          </a:p>
          <a:p>
            <a:pPr algn="l">
              <a:lnSpc>
                <a:spcPct val="150000"/>
              </a:lnSpc>
            </a:pPr>
            <a:r>
              <a:rPr lang="zh-CN" altLang="en-US" sz="1400" dirty="0">
                <a:cs typeface="+mn-ea"/>
                <a:sym typeface="+mn-lt"/>
              </a:rPr>
              <a:t>网页端、手机端平台实时监控设备状态，远程调整运行参数。</a:t>
            </a:r>
            <a:endParaRPr lang="zh-CN" altLang="en-US" sz="1400" dirty="0">
              <a:cs typeface="+mn-ea"/>
              <a:sym typeface="+mn-lt"/>
            </a:endParaRPr>
          </a:p>
        </p:txBody>
      </p:sp>
      <p:sp>
        <p:nvSpPr>
          <p:cNvPr id="2136103203" name="等腰三角形 11"/>
          <p:cNvSpPr/>
          <p:nvPr/>
        </p:nvSpPr>
        <p:spPr>
          <a:xfrm rot="10800000">
            <a:off x="1349057" y="7183120"/>
            <a:ext cx="114935" cy="86995"/>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cxnSp>
        <p:nvCxnSpPr>
          <p:cNvPr id="426" name="PA-ValueShape1"/>
          <p:cNvCxnSpPr/>
          <p:nvPr>
            <p:custDataLst>
              <p:tags r:id="rId2"/>
            </p:custDataLst>
          </p:nvPr>
        </p:nvCxnSpPr>
        <p:spPr>
          <a:xfrm>
            <a:off x="289560" y="122385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289560" y="100774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应急产品</a:t>
            </a:r>
            <a:r>
              <a:rPr lang="zh-CN" altLang="en-US" b="1" dirty="0">
                <a:solidFill>
                  <a:schemeClr val="bg1"/>
                </a:solidFill>
                <a:cs typeface="+mn-ea"/>
                <a:sym typeface="+mn-lt"/>
              </a:rPr>
              <a:t>效果</a:t>
            </a:r>
            <a:endParaRPr lang="zh-CN" altLang="en-US" b="1" dirty="0">
              <a:solidFill>
                <a:schemeClr val="bg1"/>
              </a:solidFill>
              <a:cs typeface="+mn-ea"/>
              <a:sym typeface="+mn-lt"/>
            </a:endParaRPr>
          </a:p>
        </p:txBody>
      </p:sp>
      <p:sp>
        <p:nvSpPr>
          <p:cNvPr id="2" name="文本框 1"/>
          <p:cNvSpPr txBox="1"/>
          <p:nvPr/>
        </p:nvSpPr>
        <p:spPr>
          <a:xfrm>
            <a:off x="431800" y="1600200"/>
            <a:ext cx="7004685" cy="1706880"/>
          </a:xfrm>
          <a:prstGeom prst="rect">
            <a:avLst/>
          </a:prstGeom>
          <a:noFill/>
        </p:spPr>
        <p:txBody>
          <a:bodyPr wrap="square" rtlCol="0" anchor="t">
            <a:spAutoFit/>
          </a:bodyPr>
          <a:p>
            <a:pPr algn="l">
              <a:lnSpc>
                <a:spcPct val="150000"/>
              </a:lnSpc>
            </a:pPr>
            <a:r>
              <a:rPr lang="en-US" altLang="zh-CN" sz="1400" dirty="0">
                <a:cs typeface="+mn-ea"/>
                <a:sym typeface="+mn-lt"/>
              </a:rPr>
              <a:t>       </a:t>
            </a:r>
            <a:r>
              <a:rPr lang="zh-CN" altLang="en-US" sz="1400" dirty="0">
                <a:cs typeface="+mn-ea"/>
                <a:sym typeface="+mn-lt"/>
              </a:rPr>
              <a:t>为应对除夕春节假期烟花爆竹燃放造成的局部重污染天气，受某街道委托，我司</a:t>
            </a:r>
            <a:r>
              <a:rPr lang="en-US" altLang="zh-CN" sz="1400" dirty="0">
                <a:cs typeface="+mn-ea"/>
                <a:sym typeface="+mn-lt"/>
              </a:rPr>
              <a:t>“</a:t>
            </a:r>
            <a:r>
              <a:rPr lang="zh-CN" altLang="en-US" sz="1400" dirty="0">
                <a:cs typeface="+mn-ea"/>
                <a:sym typeface="+mn-lt"/>
              </a:rPr>
              <a:t>滤森</a:t>
            </a:r>
            <a:r>
              <a:rPr lang="en-US" altLang="zh-CN" sz="1400" dirty="0">
                <a:cs typeface="+mn-ea"/>
                <a:sym typeface="+mn-lt"/>
              </a:rPr>
              <a:t>”</a:t>
            </a:r>
            <a:r>
              <a:rPr lang="zh-CN" altLang="en-US" sz="1400" dirty="0">
                <a:cs typeface="+mn-ea"/>
                <a:sym typeface="+mn-lt"/>
              </a:rPr>
              <a:t>产品作为街道</a:t>
            </a:r>
            <a:r>
              <a:rPr lang="zh-CN" altLang="en-US" sz="1400" dirty="0">
                <a:cs typeface="+mn-ea"/>
                <a:sym typeface="+mn-lt"/>
              </a:rPr>
              <a:t>除夕春节假期重污染天气的主要应对措施</a:t>
            </a:r>
            <a:r>
              <a:rPr lang="zh-CN" altLang="en-US" sz="1400" dirty="0">
                <a:cs typeface="+mn-ea"/>
                <a:sym typeface="+mn-lt"/>
              </a:rPr>
              <a:t>。根据除夕当天空气质量情况（</a:t>
            </a:r>
            <a:r>
              <a:rPr lang="en-US" altLang="zh-CN" sz="1400" dirty="0">
                <a:cs typeface="+mn-ea"/>
                <a:sym typeface="+mn-lt"/>
              </a:rPr>
              <a:t>1</a:t>
            </a:r>
            <a:r>
              <a:rPr lang="zh-CN" altLang="en-US" sz="1400" dirty="0">
                <a:cs typeface="+mn-ea"/>
                <a:sym typeface="+mn-lt"/>
              </a:rPr>
              <a:t>月</a:t>
            </a:r>
            <a:r>
              <a:rPr lang="en-US" altLang="zh-CN" sz="1400" dirty="0">
                <a:cs typeface="+mn-ea"/>
                <a:sym typeface="+mn-lt"/>
              </a:rPr>
              <a:t>28</a:t>
            </a:r>
            <a:r>
              <a:rPr lang="zh-CN" altLang="en-US" sz="1400" dirty="0">
                <a:cs typeface="+mn-ea"/>
                <a:sym typeface="+mn-lt"/>
              </a:rPr>
              <a:t>日除夕当天</a:t>
            </a:r>
            <a:r>
              <a:rPr lang="en-US" altLang="zh-CN" sz="1400" dirty="0">
                <a:cs typeface="+mn-ea"/>
                <a:sym typeface="+mn-lt"/>
              </a:rPr>
              <a:t>20</a:t>
            </a:r>
            <a:r>
              <a:rPr lang="zh-CN" altLang="en-US" sz="1400" dirty="0">
                <a:cs typeface="+mn-ea"/>
                <a:sym typeface="+mn-lt"/>
              </a:rPr>
              <a:t>点开始全市出现污染情况），我司</a:t>
            </a:r>
            <a:r>
              <a:rPr lang="en-US" altLang="zh-CN" sz="1400" dirty="0">
                <a:cs typeface="+mn-ea"/>
                <a:sym typeface="+mn-lt"/>
              </a:rPr>
              <a:t>“</a:t>
            </a:r>
            <a:r>
              <a:rPr lang="zh-CN" altLang="en-US" sz="1400" dirty="0">
                <a:cs typeface="+mn-ea"/>
                <a:sym typeface="+mn-lt"/>
              </a:rPr>
              <a:t>滤森</a:t>
            </a:r>
            <a:r>
              <a:rPr lang="en-US" altLang="zh-CN" sz="1400" dirty="0">
                <a:cs typeface="+mn-ea"/>
                <a:sym typeface="+mn-lt"/>
              </a:rPr>
              <a:t>”</a:t>
            </a:r>
            <a:r>
              <a:rPr lang="zh-CN" altLang="en-US" sz="1400" dirty="0">
                <a:cs typeface="+mn-ea"/>
                <a:sym typeface="+mn-lt"/>
              </a:rPr>
              <a:t>应急设备于除夕当天</a:t>
            </a:r>
            <a:r>
              <a:rPr lang="en-US" altLang="zh-CN" sz="1400" dirty="0">
                <a:cs typeface="+mn-ea"/>
                <a:sym typeface="+mn-lt"/>
              </a:rPr>
              <a:t>23</a:t>
            </a:r>
            <a:r>
              <a:rPr lang="zh-CN" altLang="en-US" sz="1400" dirty="0">
                <a:cs typeface="+mn-ea"/>
                <a:sym typeface="+mn-lt"/>
              </a:rPr>
              <a:t>点开始响应至第二天凌晨</a:t>
            </a:r>
            <a:r>
              <a:rPr lang="en-US" altLang="zh-CN" sz="1400" dirty="0">
                <a:cs typeface="+mn-ea"/>
                <a:sym typeface="+mn-lt"/>
              </a:rPr>
              <a:t>2</a:t>
            </a:r>
            <a:r>
              <a:rPr lang="zh-CN" altLang="en-US" sz="1400" dirty="0">
                <a:cs typeface="+mn-ea"/>
                <a:sym typeface="+mn-lt"/>
              </a:rPr>
              <a:t>点结束，响应的</a:t>
            </a:r>
            <a:r>
              <a:rPr lang="en-US" altLang="zh-CN" sz="1400" dirty="0">
                <a:cs typeface="+mn-ea"/>
                <a:sym typeface="+mn-lt"/>
              </a:rPr>
              <a:t>3</a:t>
            </a:r>
            <a:r>
              <a:rPr lang="zh-CN" altLang="en-US" sz="1400" dirty="0">
                <a:cs typeface="+mn-ea"/>
                <a:sym typeface="+mn-lt"/>
              </a:rPr>
              <a:t>个小时期间确保站点的</a:t>
            </a:r>
            <a:r>
              <a:rPr lang="en-US" altLang="zh-CN" sz="1400" dirty="0">
                <a:cs typeface="+mn-ea"/>
                <a:sym typeface="+mn-lt"/>
              </a:rPr>
              <a:t>PM2.5</a:t>
            </a:r>
            <a:r>
              <a:rPr lang="zh-CN" altLang="en-US" sz="1400" dirty="0">
                <a:cs typeface="+mn-ea"/>
                <a:sym typeface="+mn-lt"/>
              </a:rPr>
              <a:t>数据快速下降，空气质量指数级别确保在良好</a:t>
            </a:r>
            <a:r>
              <a:rPr lang="zh-CN" altLang="en-US" sz="1400" dirty="0">
                <a:cs typeface="+mn-ea"/>
                <a:sym typeface="+mn-lt"/>
              </a:rPr>
              <a:t>级别。</a:t>
            </a:r>
            <a:endParaRPr lang="zh-CN" altLang="en-US" sz="1400" dirty="0">
              <a:cs typeface="+mn-ea"/>
              <a:sym typeface="+mn-lt"/>
            </a:endParaRPr>
          </a:p>
        </p:txBody>
      </p:sp>
      <p:sp>
        <p:nvSpPr>
          <p:cNvPr id="2136103203" name="等腰三角形 11"/>
          <p:cNvSpPr/>
          <p:nvPr/>
        </p:nvSpPr>
        <p:spPr>
          <a:xfrm rot="10800000">
            <a:off x="1349057" y="7183120"/>
            <a:ext cx="114935" cy="86995"/>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sp>
      <p:pic>
        <p:nvPicPr>
          <p:cNvPr id="9" name="图片 8"/>
          <p:cNvPicPr>
            <a:picLocks noChangeAspect="1"/>
          </p:cNvPicPr>
          <p:nvPr/>
        </p:nvPicPr>
        <p:blipFill>
          <a:blip r:embed="rId3"/>
          <a:stretch>
            <a:fillRect/>
          </a:stretch>
        </p:blipFill>
        <p:spPr>
          <a:xfrm>
            <a:off x="312420" y="3307080"/>
            <a:ext cx="6929755" cy="3718560"/>
          </a:xfrm>
          <a:prstGeom prst="rect">
            <a:avLst/>
          </a:prstGeom>
        </p:spPr>
      </p:pic>
      <p:pic>
        <p:nvPicPr>
          <p:cNvPr id="3" name="图片 2"/>
          <p:cNvPicPr>
            <a:picLocks noChangeAspect="1"/>
          </p:cNvPicPr>
          <p:nvPr/>
        </p:nvPicPr>
        <p:blipFill>
          <a:blip r:embed="rId4"/>
          <a:stretch>
            <a:fillRect/>
          </a:stretch>
        </p:blipFill>
        <p:spPr>
          <a:xfrm>
            <a:off x="288925" y="6779260"/>
            <a:ext cx="6953250" cy="3912235"/>
          </a:xfrm>
          <a:prstGeom prst="rect">
            <a:avLst/>
          </a:prstGeom>
        </p:spPr>
      </p:pic>
    </p:spTree>
    <p:custDataLst>
      <p:tags r:id="rId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86815" y="13170"/>
            <a:ext cx="972859" cy="703710"/>
          </a:xfrm>
          <a:prstGeom prst="rect">
            <a:avLst/>
          </a:prstGeom>
        </p:spPr>
      </p:pic>
      <p:cxnSp>
        <p:nvCxnSpPr>
          <p:cNvPr id="426" name="PA-ValueShape1"/>
          <p:cNvCxnSpPr/>
          <p:nvPr>
            <p:custDataLst>
              <p:tags r:id="rId2"/>
            </p:custDataLst>
          </p:nvPr>
        </p:nvCxnSpPr>
        <p:spPr>
          <a:xfrm>
            <a:off x="289560" y="1724239"/>
            <a:ext cx="3007360" cy="5715"/>
          </a:xfrm>
          <a:prstGeom prst="line">
            <a:avLst/>
          </a:prstGeom>
          <a:ln w="381000" cap="rnd">
            <a:solidFill>
              <a:srgbClr val="2F5597"/>
            </a:solidFill>
            <a:round/>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289560" y="1508125"/>
            <a:ext cx="2929255" cy="437515"/>
          </a:xfrm>
          <a:prstGeom prst="rect">
            <a:avLst/>
          </a:prstGeom>
          <a:noFill/>
        </p:spPr>
        <p:txBody>
          <a:bodyPr wrap="square" rtlCol="0">
            <a:spAutoFit/>
          </a:bodyPr>
          <a:p>
            <a:pPr algn="ctr">
              <a:lnSpc>
                <a:spcPct val="125000"/>
              </a:lnSpc>
            </a:pPr>
            <a:r>
              <a:rPr lang="en-US" altLang="zh-CN" b="1" dirty="0">
                <a:solidFill>
                  <a:schemeClr val="bg1"/>
                </a:solidFill>
                <a:cs typeface="+mn-ea"/>
                <a:sym typeface="+mn-lt"/>
              </a:rPr>
              <a:t>“</a:t>
            </a:r>
            <a:r>
              <a:rPr lang="zh-CN" altLang="en-US" b="1" dirty="0">
                <a:solidFill>
                  <a:schemeClr val="bg1"/>
                </a:solidFill>
                <a:cs typeface="+mn-ea"/>
                <a:sym typeface="+mn-lt"/>
              </a:rPr>
              <a:t>滤森</a:t>
            </a:r>
            <a:r>
              <a:rPr lang="en-US" altLang="zh-CN" b="1" dirty="0">
                <a:solidFill>
                  <a:schemeClr val="bg1"/>
                </a:solidFill>
                <a:cs typeface="+mn-ea"/>
                <a:sym typeface="+mn-lt"/>
              </a:rPr>
              <a:t>”</a:t>
            </a:r>
            <a:r>
              <a:rPr lang="zh-CN" altLang="en-US" b="1" dirty="0">
                <a:solidFill>
                  <a:schemeClr val="bg1"/>
                </a:solidFill>
                <a:cs typeface="+mn-ea"/>
                <a:sym typeface="+mn-lt"/>
              </a:rPr>
              <a:t>常规产品</a:t>
            </a:r>
            <a:r>
              <a:rPr lang="zh-CN" altLang="en-US" b="1" dirty="0">
                <a:solidFill>
                  <a:schemeClr val="bg1"/>
                </a:solidFill>
                <a:cs typeface="+mn-ea"/>
                <a:sym typeface="+mn-lt"/>
              </a:rPr>
              <a:t>效果</a:t>
            </a:r>
            <a:endParaRPr lang="zh-CN" altLang="en-US" b="1" dirty="0">
              <a:solidFill>
                <a:schemeClr val="bg1"/>
              </a:solidFill>
              <a:cs typeface="+mn-ea"/>
              <a:sym typeface="+mn-lt"/>
            </a:endParaRPr>
          </a:p>
        </p:txBody>
      </p:sp>
      <p:sp>
        <p:nvSpPr>
          <p:cNvPr id="2" name="文本框 1"/>
          <p:cNvSpPr txBox="1"/>
          <p:nvPr/>
        </p:nvSpPr>
        <p:spPr>
          <a:xfrm>
            <a:off x="431800" y="2297430"/>
            <a:ext cx="7004685" cy="1060450"/>
          </a:xfrm>
          <a:prstGeom prst="rect">
            <a:avLst/>
          </a:prstGeom>
          <a:noFill/>
        </p:spPr>
        <p:txBody>
          <a:bodyPr wrap="square" rtlCol="0" anchor="t">
            <a:spAutoFit/>
          </a:bodyPr>
          <a:p>
            <a:pPr algn="l">
              <a:lnSpc>
                <a:spcPct val="150000"/>
              </a:lnSpc>
            </a:pPr>
            <a:r>
              <a:rPr lang="en-US" altLang="zh-CN" sz="1400" dirty="0">
                <a:cs typeface="+mn-ea"/>
                <a:sym typeface="+mn-lt"/>
              </a:rPr>
              <a:t>      </a:t>
            </a:r>
            <a:r>
              <a:rPr lang="en-US" altLang="zh-CN" sz="1400" dirty="0">
                <a:cs typeface="+mn-ea"/>
                <a:sym typeface="+mn-lt"/>
              </a:rPr>
              <a:t> </a:t>
            </a:r>
            <a:r>
              <a:rPr lang="zh-CN" altLang="en-US" sz="1400" dirty="0">
                <a:cs typeface="+mn-ea"/>
                <a:sym typeface="+mn-lt"/>
              </a:rPr>
              <a:t>针对某国控站周边地铁工地施工造成的颗粒物污染，采取直接高效的治理，彻底提升区域空气质量。</a:t>
            </a:r>
            <a:r>
              <a:rPr lang="en-US" altLang="zh-CN" sz="1400" dirty="0">
                <a:cs typeface="+mn-ea"/>
                <a:sym typeface="+mn-lt"/>
              </a:rPr>
              <a:t>12</a:t>
            </a:r>
            <a:r>
              <a:rPr lang="zh-CN" altLang="en-US" sz="1400" dirty="0">
                <a:cs typeface="+mn-ea"/>
                <a:sym typeface="+mn-lt"/>
              </a:rPr>
              <a:t>月</a:t>
            </a:r>
            <a:r>
              <a:rPr lang="en-US" altLang="zh-CN" sz="1400" dirty="0">
                <a:cs typeface="+mn-ea"/>
                <a:sym typeface="+mn-lt"/>
              </a:rPr>
              <a:t>12</a:t>
            </a:r>
            <a:r>
              <a:rPr lang="zh-CN" altLang="en-US" sz="1400" dirty="0">
                <a:cs typeface="+mn-ea"/>
                <a:sym typeface="+mn-lt"/>
              </a:rPr>
              <a:t>日</a:t>
            </a:r>
            <a:r>
              <a:rPr lang="en-US" sz="1400" dirty="0">
                <a:cs typeface="+mn-ea"/>
                <a:sym typeface="+mn-lt"/>
              </a:rPr>
              <a:t>11</a:t>
            </a:r>
            <a:r>
              <a:rPr lang="zh-CN" altLang="en-US" sz="1400" dirty="0">
                <a:cs typeface="+mn-ea"/>
                <a:sym typeface="+mn-lt"/>
              </a:rPr>
              <a:t>时设备启动后，</a:t>
            </a:r>
            <a:r>
              <a:rPr lang="en-US" altLang="zh-CN" sz="1400" dirty="0">
                <a:cs typeface="+mn-ea"/>
                <a:sym typeface="+mn-lt"/>
              </a:rPr>
              <a:t>PM2.5</a:t>
            </a:r>
            <a:r>
              <a:rPr lang="zh-CN" altLang="en-US" sz="1400" dirty="0">
                <a:cs typeface="+mn-ea"/>
                <a:sym typeface="+mn-lt"/>
              </a:rPr>
              <a:t>数值下降幅度明显比周边站点下降幅度大，同时由</a:t>
            </a:r>
            <a:r>
              <a:rPr lang="en-US" altLang="zh-CN" sz="1400" dirty="0">
                <a:cs typeface="+mn-ea"/>
                <a:sym typeface="+mn-lt"/>
              </a:rPr>
              <a:t>12</a:t>
            </a:r>
            <a:r>
              <a:rPr lang="zh-CN" altLang="en-US" sz="1400" dirty="0">
                <a:cs typeface="+mn-ea"/>
                <a:sym typeface="+mn-lt"/>
              </a:rPr>
              <a:t>日当天上午多时段排名城区</a:t>
            </a:r>
            <a:r>
              <a:rPr lang="zh-CN" altLang="en-US" sz="1400" dirty="0">
                <a:cs typeface="+mn-ea"/>
                <a:sym typeface="+mn-lt"/>
              </a:rPr>
              <a:t>倒数扭转至城区最佳。</a:t>
            </a:r>
            <a:endParaRPr lang="zh-CN" altLang="en-US" sz="1400"/>
          </a:p>
        </p:txBody>
      </p:sp>
      <p:sp>
        <p:nvSpPr>
          <p:cNvPr id="22" name="PA-文本框 19"/>
          <p:cNvSpPr txBox="1"/>
          <p:nvPr>
            <p:custDataLst>
              <p:tags r:id="rId3"/>
            </p:custDataLst>
          </p:nvPr>
        </p:nvSpPr>
        <p:spPr>
          <a:xfrm>
            <a:off x="2276475" y="546100"/>
            <a:ext cx="2921000" cy="398780"/>
          </a:xfrm>
          <a:prstGeom prst="rect">
            <a:avLst/>
          </a:prstGeom>
          <a:solidFill>
            <a:srgbClr val="2F5597"/>
          </a:solidFill>
          <a:scene3d>
            <a:camera prst="orthographicFront"/>
            <a:lightRig rig="threePt" dir="t"/>
          </a:scene3d>
          <a:sp3d prstMaterial="matte"/>
        </p:spPr>
        <p:txBody>
          <a:bodyPr wrap="square" rtlCol="0">
            <a:spAutoFit/>
          </a:bodyPr>
          <a:lstStyle/>
          <a:p>
            <a:pPr algn="ctr"/>
            <a:r>
              <a:rPr lang="zh-CN" altLang="en-US" sz="2000" b="1" dirty="0">
                <a:solidFill>
                  <a:schemeClr val="bg1"/>
                </a:solidFill>
                <a:cs typeface="+mn-ea"/>
                <a:sym typeface="+mn-lt"/>
              </a:rPr>
              <a:t>空气治理专家</a:t>
            </a:r>
            <a:r>
              <a:rPr lang="en-US" altLang="zh-CN" sz="2000" b="1" dirty="0">
                <a:solidFill>
                  <a:schemeClr val="bg1"/>
                </a:solidFill>
                <a:cs typeface="+mn-ea"/>
                <a:sym typeface="+mn-lt"/>
              </a:rPr>
              <a:t>—“</a:t>
            </a:r>
            <a:r>
              <a:rPr lang="zh-CN" altLang="en-US" sz="2000" b="1" dirty="0">
                <a:solidFill>
                  <a:schemeClr val="bg1"/>
                </a:solidFill>
                <a:cs typeface="+mn-ea"/>
                <a:sym typeface="+mn-lt"/>
              </a:rPr>
              <a:t>滤森</a:t>
            </a:r>
            <a:r>
              <a:rPr lang="en-US" altLang="zh-CN" sz="2000" b="1" dirty="0">
                <a:solidFill>
                  <a:schemeClr val="bg1"/>
                </a:solidFill>
                <a:cs typeface="+mn-ea"/>
                <a:sym typeface="+mn-lt"/>
              </a:rPr>
              <a:t>”</a:t>
            </a:r>
            <a:endParaRPr lang="en-US" altLang="zh-CN" sz="2000" b="1" dirty="0">
              <a:solidFill>
                <a:schemeClr val="bg1"/>
              </a:solidFill>
              <a:cs typeface="+mn-ea"/>
              <a:sym typeface="+mn-lt"/>
            </a:endParaRPr>
          </a:p>
        </p:txBody>
      </p:sp>
      <p:sp>
        <p:nvSpPr>
          <p:cNvPr id="3" name="文本框 2"/>
          <p:cNvSpPr txBox="1"/>
          <p:nvPr/>
        </p:nvSpPr>
        <p:spPr>
          <a:xfrm>
            <a:off x="431483" y="8316595"/>
            <a:ext cx="5080000" cy="1076325"/>
          </a:xfrm>
          <a:prstGeom prst="rect">
            <a:avLst/>
          </a:prstGeom>
        </p:spPr>
        <p:txBody>
          <a:bodyPr>
            <a:spAutoFit/>
          </a:bodyPr>
          <a:p>
            <a:r>
              <a:rPr lang="zh-CN" altLang="en-US" sz="1600" b="1">
                <a:solidFill>
                  <a:srgbClr val="000000"/>
                </a:solidFill>
                <a:latin typeface="MicrosoftYaHei-Bold"/>
                <a:ea typeface="MicrosoftYaHei-Bold"/>
              </a:rPr>
              <a:t>浙江连微环境有限公司 </a:t>
            </a:r>
            <a:endParaRPr lang="zh-CN" altLang="en-US" sz="1600" b="1">
              <a:solidFill>
                <a:srgbClr val="000000"/>
              </a:solidFill>
              <a:latin typeface="MicrosoftYaHei-Bold"/>
              <a:ea typeface="MicrosoftYaHei-Bold"/>
            </a:endParaRPr>
          </a:p>
          <a:p>
            <a:r>
              <a:rPr lang="zh-CN" altLang="en-US" sz="1600">
                <a:solidFill>
                  <a:srgbClr val="000000"/>
                </a:solidFill>
                <a:latin typeface="微软雅黑" panose="020B0503020204020204" charset="-122"/>
                <a:ea typeface="微软雅黑" panose="020B0503020204020204" charset="-122"/>
              </a:rPr>
              <a:t>地址：浙江省杭州市拱墅区鹏锦科创大厦</a:t>
            </a:r>
            <a:r>
              <a:rPr lang="en-US" altLang="zh-CN" sz="1600">
                <a:solidFill>
                  <a:srgbClr val="000000"/>
                </a:solidFill>
                <a:latin typeface="Arial" panose="020B0604020202020204"/>
                <a:ea typeface="Arial" panose="020B0604020202020204"/>
              </a:rPr>
              <a:t>17</a:t>
            </a:r>
            <a:r>
              <a:rPr lang="zh-CN" altLang="en-US" sz="1600">
                <a:solidFill>
                  <a:srgbClr val="000000"/>
                </a:solidFill>
                <a:latin typeface="微软雅黑" panose="020B0503020204020204" charset="-122"/>
                <a:ea typeface="微软雅黑" panose="020B0503020204020204" charset="-122"/>
              </a:rPr>
              <a:t>楼</a:t>
            </a:r>
            <a:endParaRPr lang="zh-CN" altLang="en-US" sz="1600">
              <a:solidFill>
                <a:srgbClr val="000000"/>
              </a:solidFill>
              <a:latin typeface="微软雅黑" panose="020B0503020204020204" charset="-122"/>
              <a:ea typeface="微软雅黑" panose="020B0503020204020204" charset="-122"/>
            </a:endParaRPr>
          </a:p>
          <a:p>
            <a:r>
              <a:rPr lang="zh-CN" altLang="en-US" sz="1600">
                <a:solidFill>
                  <a:srgbClr val="000000"/>
                </a:solidFill>
                <a:latin typeface="微软雅黑" panose="020B0503020204020204" charset="-122"/>
                <a:ea typeface="微软雅黑" panose="020B0503020204020204" charset="-122"/>
              </a:rPr>
              <a:t>总机：</a:t>
            </a:r>
            <a:r>
              <a:rPr lang="en-US" altLang="zh-CN" sz="1600">
                <a:solidFill>
                  <a:srgbClr val="000000"/>
                </a:solidFill>
                <a:latin typeface="Arial" panose="020B0604020202020204"/>
                <a:ea typeface="Arial" panose="020B0604020202020204"/>
              </a:rPr>
              <a:t>0571-87608587</a:t>
            </a:r>
            <a:r>
              <a:rPr lang="zh-CN" altLang="en-US" sz="1600">
                <a:solidFill>
                  <a:srgbClr val="000000"/>
                </a:solidFill>
                <a:latin typeface="微软雅黑" panose="020B0503020204020204" charset="-122"/>
                <a:ea typeface="微软雅黑" panose="020B0503020204020204" charset="-122"/>
              </a:rPr>
              <a:t>，</a:t>
            </a:r>
            <a:r>
              <a:rPr lang="en-US" altLang="zh-CN" sz="1600">
                <a:solidFill>
                  <a:srgbClr val="000000"/>
                </a:solidFill>
                <a:latin typeface="Arial" panose="020B0604020202020204"/>
                <a:ea typeface="Arial" panose="020B0604020202020204"/>
              </a:rPr>
              <a:t>0571-86793151 </a:t>
            </a:r>
            <a:endParaRPr lang="en-US" altLang="zh-CN" sz="1600">
              <a:solidFill>
                <a:srgbClr val="000000"/>
              </a:solidFill>
              <a:latin typeface="Arial" panose="020B0604020202020204"/>
              <a:ea typeface="Arial" panose="020B0604020202020204"/>
            </a:endParaRPr>
          </a:p>
          <a:p>
            <a:r>
              <a:rPr lang="zh-CN" altLang="en-US" sz="1600">
                <a:solidFill>
                  <a:srgbClr val="000000"/>
                </a:solidFill>
                <a:latin typeface="微软雅黑" panose="020B0503020204020204" charset="-122"/>
                <a:ea typeface="微软雅黑" panose="020B0503020204020204" charset="-122"/>
              </a:rPr>
              <a:t>手机：</a:t>
            </a:r>
            <a:r>
              <a:rPr lang="en-US" altLang="zh-CN" sz="1600">
                <a:solidFill>
                  <a:srgbClr val="000000"/>
                </a:solidFill>
                <a:latin typeface="Arial" panose="020B0604020202020204"/>
                <a:ea typeface="Arial" panose="020B0604020202020204"/>
              </a:rPr>
              <a:t>131-1571-7009</a:t>
            </a:r>
            <a:endParaRPr lang="en-US" altLang="zh-CN" sz="1600">
              <a:solidFill>
                <a:srgbClr val="000000"/>
              </a:solidFill>
              <a:latin typeface="Arial" panose="020B0604020202020204"/>
              <a:ea typeface="Arial" panose="020B0604020202020204"/>
            </a:endParaRPr>
          </a:p>
        </p:txBody>
      </p:sp>
      <p:pic>
        <p:nvPicPr>
          <p:cNvPr id="4" name="图片 3"/>
          <p:cNvPicPr>
            <a:picLocks noChangeAspect="1"/>
          </p:cNvPicPr>
          <p:nvPr/>
        </p:nvPicPr>
        <p:blipFill>
          <a:blip r:embed="rId4"/>
          <a:stretch>
            <a:fillRect/>
          </a:stretch>
        </p:blipFill>
        <p:spPr>
          <a:xfrm>
            <a:off x="4948555" y="7789545"/>
            <a:ext cx="1153795" cy="1143000"/>
          </a:xfrm>
          <a:prstGeom prst="rect">
            <a:avLst/>
          </a:prstGeom>
        </p:spPr>
      </p:pic>
      <p:sp>
        <p:nvSpPr>
          <p:cNvPr id="5" name="文本框 4"/>
          <p:cNvSpPr txBox="1"/>
          <p:nvPr/>
        </p:nvSpPr>
        <p:spPr>
          <a:xfrm>
            <a:off x="4785360" y="9115425"/>
            <a:ext cx="1316990" cy="583565"/>
          </a:xfrm>
          <a:prstGeom prst="rect">
            <a:avLst/>
          </a:prstGeom>
        </p:spPr>
        <p:txBody>
          <a:bodyPr wrap="square">
            <a:spAutoFit/>
          </a:bodyPr>
          <a:p>
            <a:r>
              <a:rPr lang="zh-CN" altLang="en-US" sz="1600">
                <a:solidFill>
                  <a:srgbClr val="000000"/>
                </a:solidFill>
                <a:latin typeface="微软雅黑" panose="020B0503020204020204" charset="-122"/>
                <a:ea typeface="微软雅黑" panose="020B0503020204020204" charset="-122"/>
              </a:rPr>
              <a:t>微信扫一扫</a:t>
            </a:r>
            <a:endParaRPr lang="zh-CN" altLang="en-US" sz="1600">
              <a:solidFill>
                <a:srgbClr val="000000"/>
              </a:solidFill>
              <a:latin typeface="微软雅黑" panose="020B0503020204020204" charset="-122"/>
              <a:ea typeface="微软雅黑" panose="020B0503020204020204" charset="-122"/>
            </a:endParaRPr>
          </a:p>
          <a:p>
            <a:r>
              <a:rPr lang="zh-CN" altLang="en-US" sz="1600">
                <a:solidFill>
                  <a:srgbClr val="000000"/>
                </a:solidFill>
                <a:latin typeface="微软雅黑" panose="020B0503020204020204" charset="-122"/>
                <a:ea typeface="微软雅黑" panose="020B0503020204020204" charset="-122"/>
              </a:rPr>
              <a:t>关注公众号</a:t>
            </a:r>
            <a:endParaRPr lang="zh-CN" altLang="en-US" sz="1600">
              <a:solidFill>
                <a:srgbClr val="000000"/>
              </a:solidFill>
              <a:latin typeface="微软雅黑" panose="020B0503020204020204" charset="-122"/>
              <a:ea typeface="微软雅黑" panose="020B0503020204020204" charset="-122"/>
            </a:endParaRPr>
          </a:p>
        </p:txBody>
      </p:sp>
      <p:sp>
        <p:nvSpPr>
          <p:cNvPr id="2136103203" name="等腰三角形 11"/>
          <p:cNvSpPr/>
          <p:nvPr/>
        </p:nvSpPr>
        <p:spPr>
          <a:xfrm rot="10800000">
            <a:off x="1349057" y="7183120"/>
            <a:ext cx="114935" cy="86995"/>
          </a:xfrm>
          <a:prstGeom prst="triangl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sp>
      <p:pic>
        <p:nvPicPr>
          <p:cNvPr id="7" name="图片 6"/>
          <p:cNvPicPr>
            <a:picLocks noChangeAspect="1"/>
          </p:cNvPicPr>
          <p:nvPr/>
        </p:nvPicPr>
        <p:blipFill>
          <a:blip r:embed="rId5"/>
          <a:stretch>
            <a:fillRect/>
          </a:stretch>
        </p:blipFill>
        <p:spPr>
          <a:xfrm>
            <a:off x="257175" y="3773805"/>
            <a:ext cx="3717290" cy="3755390"/>
          </a:xfrm>
          <a:prstGeom prst="rect">
            <a:avLst/>
          </a:prstGeom>
        </p:spPr>
      </p:pic>
      <p:pic>
        <p:nvPicPr>
          <p:cNvPr id="8" name="图片 7"/>
          <p:cNvPicPr>
            <a:picLocks noChangeAspect="1"/>
          </p:cNvPicPr>
          <p:nvPr/>
        </p:nvPicPr>
        <p:blipFill>
          <a:blip r:embed="rId6"/>
          <a:stretch>
            <a:fillRect/>
          </a:stretch>
        </p:blipFill>
        <p:spPr>
          <a:xfrm>
            <a:off x="3974465" y="3773805"/>
            <a:ext cx="3101975" cy="3688080"/>
          </a:xfrm>
          <a:prstGeom prst="rect">
            <a:avLst/>
          </a:prstGeom>
        </p:spPr>
      </p:pic>
    </p:spTree>
    <p:custDataLst>
      <p:tags r:id="rId7"/>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PA" val="v5.2.10"/>
</p:tagLst>
</file>

<file path=ppt/tags/tag64.xml><?xml version="1.0" encoding="utf-8"?>
<p:tagLst xmlns:p="http://schemas.openxmlformats.org/presentationml/2006/main">
  <p:tag name="PA" val="v5.2.10"/>
</p:tagLst>
</file>

<file path=ppt/tags/tag65.xml><?xml version="1.0" encoding="utf-8"?>
<p:tagLst xmlns:p="http://schemas.openxmlformats.org/presentationml/2006/main">
  <p:tag name="PA" val="v5.2.10"/>
</p:tagLst>
</file>

<file path=ppt/tags/tag66.xml><?xml version="1.0" encoding="utf-8"?>
<p:tagLst xmlns:p="http://schemas.openxmlformats.org/presentationml/2006/main">
  <p:tag name="PA" val="v5.2.10"/>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PA" val="v5.2.10"/>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10"/>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PA" val="v5.2.10"/>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PA" val="v5.2.10"/>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PA" val="v5.2.10"/>
</p:tagLst>
</file>

<file path=ppt/tags/tag77.xml><?xml version="1.0" encoding="utf-8"?>
<p:tagLst xmlns:p="http://schemas.openxmlformats.org/presentationml/2006/main">
  <p:tag name="PA" val="v5.2.10"/>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COMMONDATA" val="eyJoZGlkIjoiODViY2JkMjU3NGYzZTEwMzZmMGFkZWViYmNkYWU3NDIifQ=="/>
  <p:tag name="KSO_WPP_MARK_KEY" val="975d1363-d812-4d0c-862c-f2af6785d1d6"/>
  <p:tag name="commondata" val="eyJoZGlkIjoiZWIzOTE2ZDBlZTI5NGE1Y2U3NmRmMGZkNDEyMzdiMjc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vmbt2www">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951</Words>
  <Application>WPS 演示</Application>
  <PresentationFormat>自定义</PresentationFormat>
  <Paragraphs>61</Paragraphs>
  <Slides>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vt:i4>
      </vt:variant>
    </vt:vector>
  </HeadingPairs>
  <TitlesOfParts>
    <vt:vector size="20" baseType="lpstr">
      <vt:lpstr>Arial</vt:lpstr>
      <vt:lpstr>宋体</vt:lpstr>
      <vt:lpstr>Wingdings</vt:lpstr>
      <vt:lpstr>Wingdings</vt:lpstr>
      <vt:lpstr>思源黑体 CN Normal</vt:lpstr>
      <vt:lpstr>黑体</vt:lpstr>
      <vt:lpstr>MicrosoftYaHei-Bold</vt:lpstr>
      <vt:lpstr>ksdb</vt:lpstr>
      <vt:lpstr>微软雅黑</vt:lpstr>
      <vt:lpstr>Arial</vt:lpstr>
      <vt:lpstr>Times New Roman</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LB</dc:creator>
  <cp:lastModifiedBy>孔彬彬</cp:lastModifiedBy>
  <cp:revision>362</cp:revision>
  <dcterms:created xsi:type="dcterms:W3CDTF">2019-06-19T02:09:00Z</dcterms:created>
  <dcterms:modified xsi:type="dcterms:W3CDTF">2025-02-17T02:43:38Z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BF6E8EE09586481EA3E7AFCB02782197_13</vt:lpwstr>
  </property>
</Properties>
</file>